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6"/>
  </p:notesMasterIdLst>
  <p:sldIdLst>
    <p:sldId id="256" r:id="rId2"/>
    <p:sldId id="259" r:id="rId3"/>
    <p:sldId id="305" r:id="rId4"/>
    <p:sldId id="307" r:id="rId5"/>
    <p:sldId id="308" r:id="rId6"/>
    <p:sldId id="312" r:id="rId7"/>
    <p:sldId id="316" r:id="rId8"/>
    <p:sldId id="343" r:id="rId9"/>
    <p:sldId id="344" r:id="rId10"/>
    <p:sldId id="345" r:id="rId11"/>
    <p:sldId id="346" r:id="rId12"/>
    <p:sldId id="347" r:id="rId13"/>
    <p:sldId id="378" r:id="rId14"/>
    <p:sldId id="349" r:id="rId15"/>
    <p:sldId id="351" r:id="rId16"/>
    <p:sldId id="379" r:id="rId17"/>
    <p:sldId id="352" r:id="rId18"/>
    <p:sldId id="354" r:id="rId19"/>
    <p:sldId id="380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2" r:id="rId37"/>
    <p:sldId id="373" r:id="rId38"/>
    <p:sldId id="374" r:id="rId39"/>
    <p:sldId id="375" r:id="rId40"/>
    <p:sldId id="376" r:id="rId41"/>
    <p:sldId id="377" r:id="rId42"/>
    <p:sldId id="381" r:id="rId43"/>
    <p:sldId id="272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4C6B2-FFAB-4457-947A-AF81D89F9F3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42718-2306-4720-B007-F10CEC1EA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9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CCD1A5-3AD0-436B-8F85-5D2DAB0B70C3}" type="slidenum">
              <a:rPr lang="en-CA" sz="1200">
                <a:latin typeface="Tahoma" panose="020B0604030504040204" pitchFamily="34" charset="0"/>
              </a:rPr>
              <a:pPr eaLnBrk="1" hangingPunct="1"/>
              <a:t>2</a:t>
            </a:fld>
            <a:endParaRPr lang="en-CA" sz="1200">
              <a:latin typeface="Tahoma" panose="020B060403050404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7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7086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8607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806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="" xmlns:a16="http://schemas.microsoft.com/office/drawing/2014/main" id="{A867B05B-7517-3D48-B469-0D97FCBBD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D78FD476-D970-AB4A-9C3F-8E924FA1E81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="" xmlns:a16="http://schemas.microsoft.com/office/drawing/2014/main" id="{8CF19FAD-9C2A-F04B-AFE7-5332B6765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="" xmlns:a16="http://schemas.microsoft.com/office/drawing/2014/main" id="{F8EC9A11-4CCC-F545-9661-B60D344B0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627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="" xmlns:a16="http://schemas.microsoft.com/office/drawing/2014/main" id="{A867B05B-7517-3D48-B469-0D97FCBBD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fld id="{D78FD476-D970-AB4A-9C3F-8E924FA1E810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="" xmlns:a16="http://schemas.microsoft.com/office/drawing/2014/main" id="{8CF19FAD-9C2A-F04B-AFE7-5332B6765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="" xmlns:a16="http://schemas.microsoft.com/office/drawing/2014/main" id="{F8EC9A11-4CCC-F545-9661-B60D344B0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9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453446-8739-44AA-9A1B-0B506460D03B}" type="slidenum">
              <a:rPr lang="en-US" altLang="en-US" sz="1200">
                <a:latin typeface="Helvetica" panose="020B0604020202020204" pitchFamily="34" charset="0"/>
              </a:rPr>
              <a:pPr/>
              <a:t>4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3225" y="693738"/>
            <a:ext cx="6189663" cy="34829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9888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6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14939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9289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2213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048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361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382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1137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4279844-192B-45D4-8167-FE1CBAFBDBA2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0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ACE83-E80F-4B8B-8DB9-20C6BE1A528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3CE4-FCCC-4B7C-BB21-0B068325190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66700"/>
            <a:ext cx="1036320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80067" y="1676400"/>
            <a:ext cx="50503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634" y="1676400"/>
            <a:ext cx="50503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9144000" y="61722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AA8D1A7-9AAE-4D13-BB61-A4D5A7D540C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469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F2E47-A201-4385-8744-37161CB59CF4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4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7220-6EB9-495A-9881-20C01CCFBDF2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6AB41-DCED-434C-AEC9-8A0FF2FB0D0A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8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679C-7076-4CBA-AAAE-D2E9B09CC29E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3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F771-FAD4-412E-8E95-B8D694681865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C2E0-D59E-4674-84DB-4225ECA354F9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9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6477-66D5-451B-99DF-068662BC2E06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4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3E82B34-5EB9-4299-8D7C-5814734EB94A}" type="datetime1">
              <a:rPr lang="en-US" smtClean="0"/>
              <a:t>4/18/2024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C717AA7-207A-4C5B-A6F4-3DE8D7F93CD3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07A2E30-5DBB-4A5F-AABA-035890DF4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rson.com/us/higher-education/product/Connolly-Powerpoint-Slides-for-Database-Systems" TargetMode="External"/><Relationship Id="rId2" Type="http://schemas.openxmlformats.org/officeDocument/2006/relationships/hyperlink" Target="https://www.db-book.com/db6/slide-dir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25-27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Relational Database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2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err="1" smtClean="0"/>
              <a:t>Unnormalized</a:t>
            </a:r>
            <a:r>
              <a:rPr lang="en-GB" altLang="en-US" dirty="0" smtClean="0"/>
              <a:t> Form (UNF)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A table that contains one or more repeating groups.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To create an </a:t>
            </a:r>
            <a:r>
              <a:rPr lang="en-GB" altLang="en-US" dirty="0" err="1" smtClean="0"/>
              <a:t>unnormalized</a:t>
            </a:r>
            <a:r>
              <a:rPr lang="en-GB" altLang="en-US" dirty="0" smtClean="0"/>
              <a:t> table </a:t>
            </a:r>
          </a:p>
          <a:p>
            <a:pPr lvl="1"/>
            <a:r>
              <a:rPr lang="en-GB" altLang="en-US" dirty="0" smtClean="0"/>
              <a:t>Transform the data from the information source (e.g. form) into table format with columns and rows.</a:t>
            </a:r>
          </a:p>
        </p:txBody>
      </p:sp>
      <p:sp>
        <p:nvSpPr>
          <p:cNvPr id="82949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33066342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First Normal Form (1NF)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A relation in which the intersection of each row and column contains one and only one value.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80765238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UNF to 1NF</a:t>
            </a:r>
          </a:p>
        </p:txBody>
      </p:sp>
      <p:sp>
        <p:nvSpPr>
          <p:cNvPr id="87043" name="Rectangle 1027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Nominate an attribute or group of attributes to act as the key for the </a:t>
            </a:r>
            <a:r>
              <a:rPr lang="en-GB" altLang="en-US" dirty="0" err="1" smtClean="0"/>
              <a:t>unnormalized</a:t>
            </a:r>
            <a:r>
              <a:rPr lang="en-GB" altLang="en-US" dirty="0" smtClean="0"/>
              <a:t> table.</a:t>
            </a:r>
          </a:p>
          <a:p>
            <a:r>
              <a:rPr lang="en-GB" altLang="en-US" dirty="0" smtClean="0"/>
              <a:t>Identify the repeating group(s) in the </a:t>
            </a:r>
            <a:r>
              <a:rPr lang="en-GB" altLang="en-US" dirty="0" err="1" smtClean="0"/>
              <a:t>unnormalized</a:t>
            </a:r>
            <a:r>
              <a:rPr lang="en-GB" altLang="en-US" dirty="0" smtClean="0"/>
              <a:t> table which repeats for the key attribute(s).</a:t>
            </a:r>
          </a:p>
        </p:txBody>
      </p:sp>
      <p:sp>
        <p:nvSpPr>
          <p:cNvPr id="87045" name="Text Box 1028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96088" y="3799945"/>
            <a:ext cx="10753725" cy="22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>
                <a:solidFill>
                  <a:srgbClr val="0070C0"/>
                </a:solidFill>
              </a:rPr>
              <a:t>Remove the repeating group by</a:t>
            </a:r>
          </a:p>
          <a:p>
            <a:pPr lvl="1"/>
            <a:r>
              <a:rPr lang="en-GB" altLang="en-US" dirty="0" smtClean="0"/>
              <a:t>Entering appropriate data into the empty columns of rows containing the repeating data (‘flattening’ the table).</a:t>
            </a:r>
          </a:p>
          <a:p>
            <a:pPr lvl="1"/>
            <a:r>
              <a:rPr lang="en-GB" altLang="en-US" dirty="0" smtClean="0"/>
              <a:t>Or by</a:t>
            </a:r>
            <a:endParaRPr lang="en-GB" altLang="en-US" i="1" dirty="0" smtClean="0"/>
          </a:p>
          <a:p>
            <a:pPr lvl="1"/>
            <a:r>
              <a:rPr lang="en-GB" altLang="en-US" dirty="0" smtClean="0"/>
              <a:t>Placing the repeating data along with a copy of the original key attribute(s) into a separate relation.</a:t>
            </a:r>
          </a:p>
        </p:txBody>
      </p:sp>
    </p:spTree>
    <p:extLst>
      <p:ext uri="{BB962C8B-B14F-4D97-AF65-F5344CB8AC3E}">
        <p14:creationId xmlns:p14="http://schemas.microsoft.com/office/powerpoint/2010/main" val="4527783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546234"/>
              </p:ext>
            </p:extLst>
          </p:nvPr>
        </p:nvGraphicFramePr>
        <p:xfrm>
          <a:off x="880533" y="1884363"/>
          <a:ext cx="366077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258"/>
                <a:gridCol w="1220258"/>
                <a:gridCol w="1220258"/>
              </a:tblGrid>
              <a:tr h="3607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Roll 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Courses</a:t>
                      </a:r>
                      <a:endParaRPr lang="en-US" b="1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C/DBMS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295675"/>
              </p:ext>
            </p:extLst>
          </p:nvPr>
        </p:nvGraphicFramePr>
        <p:xfrm>
          <a:off x="1012824" y="4351866"/>
          <a:ext cx="348297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0992"/>
                <a:gridCol w="1160992"/>
                <a:gridCol w="1160992"/>
              </a:tblGrid>
              <a:tr h="276366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Roll No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Courses</a:t>
                      </a:r>
                      <a:endParaRPr lang="en-US" b="1" dirty="0"/>
                    </a:p>
                  </a:txBody>
                  <a:tcPr/>
                </a:tc>
              </a:tr>
              <a:tr h="27636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</a:tr>
              <a:tr h="27636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</a:tr>
              <a:tr h="27636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</a:tr>
              <a:tr h="27636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27636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DBMS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0533" y="3982534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 1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276971"/>
              </p:ext>
            </p:extLst>
          </p:nvPr>
        </p:nvGraphicFramePr>
        <p:xfrm>
          <a:off x="6626224" y="499533"/>
          <a:ext cx="4930776" cy="1845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694"/>
                <a:gridCol w="1232694"/>
                <a:gridCol w="1232694"/>
                <a:gridCol w="1232694"/>
              </a:tblGrid>
              <a:tr h="461257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Roll No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Course</a:t>
                      </a:r>
                      <a:r>
                        <a:rPr lang="en-US" b="1" baseline="0" dirty="0" smtClean="0"/>
                        <a:t>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Course 2</a:t>
                      </a:r>
                      <a:endParaRPr lang="en-US" b="1" dirty="0"/>
                    </a:p>
                  </a:txBody>
                  <a:tcPr/>
                </a:tc>
              </a:tr>
              <a:tr h="46125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</a:tr>
              <a:tr h="46125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</a:tr>
              <a:tr h="461257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DBMS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019949"/>
              </p:ext>
            </p:extLst>
          </p:nvPr>
        </p:nvGraphicFramePr>
        <p:xfrm>
          <a:off x="5728757" y="3070132"/>
          <a:ext cx="201824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76"/>
                <a:gridCol w="1024467"/>
              </a:tblGrid>
              <a:tr h="345834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Roll No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Name</a:t>
                      </a:r>
                      <a:endParaRPr lang="en-US" b="1" dirty="0"/>
                    </a:p>
                  </a:txBody>
                  <a:tcPr/>
                </a:tc>
              </a:tr>
              <a:tr h="34583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Sai</a:t>
                      </a:r>
                      <a:endParaRPr lang="en-US" dirty="0"/>
                    </a:p>
                  </a:txBody>
                  <a:tcPr/>
                </a:tc>
              </a:tr>
              <a:tr h="345834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Hina</a:t>
                      </a:r>
                      <a:endParaRPr lang="en-US" dirty="0"/>
                    </a:p>
                  </a:txBody>
                  <a:tcPr/>
                </a:tc>
              </a:tr>
              <a:tr h="34583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Atlas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1665" y="130201"/>
            <a:ext cx="97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7872" y="2700800"/>
            <a:ext cx="97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 3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0861537"/>
              </p:ext>
            </p:extLst>
          </p:nvPr>
        </p:nvGraphicFramePr>
        <p:xfrm>
          <a:off x="8277225" y="3070132"/>
          <a:ext cx="24405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258"/>
                <a:gridCol w="1220258"/>
              </a:tblGrid>
              <a:tr h="360759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Roll No</a:t>
                      </a:r>
                      <a:endParaRPr lang="en-US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Courses</a:t>
                      </a:r>
                      <a:endParaRPr lang="en-US" b="1" u="sng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6075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DBMS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62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Second Normal Form (2NF)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Based on the concept of full functional dependency.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Full functional dependency indicates that if </a:t>
            </a:r>
          </a:p>
          <a:p>
            <a:pPr lvl="1"/>
            <a:r>
              <a:rPr lang="en-GB" altLang="en-US" dirty="0" smtClean="0"/>
              <a:t>A and B are attributes of a relation, </a:t>
            </a:r>
          </a:p>
          <a:p>
            <a:pPr lvl="1"/>
            <a:r>
              <a:rPr lang="en-GB" altLang="en-US" dirty="0" smtClean="0"/>
              <a:t>B is fully dependent on A if B is functionally dependent on A but not on any proper subset of A.</a:t>
            </a:r>
          </a:p>
        </p:txBody>
      </p:sp>
      <p:sp>
        <p:nvSpPr>
          <p:cNvPr id="91141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545" y="5020735"/>
            <a:ext cx="1038013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altLang="en-US" sz="2400" b="1" dirty="0">
                <a:solidFill>
                  <a:srgbClr val="0070C0"/>
                </a:solidFill>
              </a:rPr>
              <a:t>A relation that is in 1NF and every non-primary-key attribute is fully functionally dependent on the primary key</a:t>
            </a:r>
            <a:r>
              <a:rPr lang="en-GB" altLang="en-US" sz="2400" b="1" dirty="0" smtClean="0">
                <a:solidFill>
                  <a:srgbClr val="0070C0"/>
                </a:solidFill>
              </a:rPr>
              <a:t>. (There should not be any partial dependency)</a:t>
            </a:r>
            <a:endParaRPr lang="en-GB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085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1NF to 2NF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Identify the primary key for the 1NF relation.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Identify the functional dependencies in the relation.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If partial dependencies exist on the primary key remove them by placing then in a new relation along with a copy of their determinant.</a:t>
            </a:r>
          </a:p>
        </p:txBody>
      </p:sp>
      <p:sp>
        <p:nvSpPr>
          <p:cNvPr id="95237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70307143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R(ABCDEF)</a:t>
            </a:r>
          </a:p>
          <a:p>
            <a:r>
              <a:rPr lang="en-US" dirty="0" smtClean="0"/>
              <a:t>F{c</a:t>
            </a:r>
            <a:r>
              <a:rPr lang="en-US" dirty="0" smtClean="0">
                <a:sym typeface="Wingdings" panose="05000000000000000000" pitchFamily="2" charset="2"/>
              </a:rPr>
              <a:t> F, EA, ECD, AB</a:t>
            </a:r>
            <a:r>
              <a:rPr lang="en-US" dirty="0" smtClean="0"/>
              <a:t>}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.k</a:t>
            </a:r>
            <a:r>
              <a:rPr lang="en-US" dirty="0" smtClean="0"/>
              <a:t>{ EC}</a:t>
            </a:r>
          </a:p>
          <a:p>
            <a:r>
              <a:rPr lang="en-US" dirty="0" smtClean="0"/>
              <a:t>Prime attributes</a:t>
            </a:r>
            <a:r>
              <a:rPr lang="en-US" dirty="0" smtClean="0"/>
              <a:t>: {E C}</a:t>
            </a:r>
            <a:endParaRPr lang="en-US" dirty="0" smtClean="0"/>
          </a:p>
          <a:p>
            <a:r>
              <a:rPr lang="en-US" dirty="0" smtClean="0"/>
              <a:t>Non prime attributes</a:t>
            </a:r>
            <a:r>
              <a:rPr lang="en-US" dirty="0" smtClean="0"/>
              <a:t>: {A B D F}</a:t>
            </a:r>
          </a:p>
          <a:p>
            <a:r>
              <a:rPr lang="en-US" dirty="0" smtClean="0"/>
              <a:t>Check whether a part of candidate key determined non prime attribute (partial dependency)</a:t>
            </a:r>
          </a:p>
          <a:p>
            <a:r>
              <a:rPr lang="en-US" dirty="0" smtClean="0"/>
              <a:t>Yes then 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9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Third Normal Form (3NF)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19384" y="1753313"/>
            <a:ext cx="10369609" cy="40321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en-US" dirty="0" smtClean="0"/>
          </a:p>
          <a:p>
            <a:r>
              <a:rPr lang="en-GB" altLang="en-US" dirty="0" smtClean="0"/>
              <a:t>Based </a:t>
            </a:r>
            <a:r>
              <a:rPr lang="en-GB" altLang="en-US" dirty="0" smtClean="0"/>
              <a:t>on the concept of transitive dependency.</a:t>
            </a:r>
          </a:p>
          <a:p>
            <a:r>
              <a:rPr lang="en-GB" altLang="en-US" dirty="0" smtClean="0"/>
              <a:t>Transitive </a:t>
            </a:r>
            <a:r>
              <a:rPr lang="en-GB" altLang="en-US" dirty="0" smtClean="0"/>
              <a:t>Dependency is a condition where </a:t>
            </a:r>
          </a:p>
          <a:p>
            <a:pPr lvl="1"/>
            <a:r>
              <a:rPr lang="en-GB" altLang="en-US" dirty="0" smtClean="0"/>
              <a:t>A, B and C are attributes of a relation such that if A </a:t>
            </a:r>
            <a:r>
              <a:rPr lang="en-GB" altLang="en-US" dirty="0" smtClean="0">
                <a:sym typeface="Symbol" panose="05050102010706020507" pitchFamily="18" charset="2"/>
              </a:rPr>
              <a:t></a:t>
            </a:r>
            <a:r>
              <a:rPr lang="en-GB" altLang="en-US" dirty="0" smtClean="0"/>
              <a:t> B and B </a:t>
            </a:r>
            <a:r>
              <a:rPr lang="en-GB" altLang="en-US" dirty="0" smtClean="0">
                <a:sym typeface="Symbol" panose="05050102010706020507" pitchFamily="18" charset="2"/>
              </a:rPr>
              <a:t></a:t>
            </a:r>
            <a:r>
              <a:rPr lang="en-GB" altLang="en-US" dirty="0" smtClean="0"/>
              <a:t> C, </a:t>
            </a:r>
          </a:p>
          <a:p>
            <a:pPr lvl="1"/>
            <a:r>
              <a:rPr lang="en-GB" altLang="en-US" dirty="0" smtClean="0"/>
              <a:t>then C is transitively dependent on A through B.  (Provided that A is not functionally dependent on B or C).</a:t>
            </a:r>
          </a:p>
        </p:txBody>
      </p:sp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  <p:sp>
        <p:nvSpPr>
          <p:cNvPr id="2" name="Rectangle 1"/>
          <p:cNvSpPr/>
          <p:nvPr/>
        </p:nvSpPr>
        <p:spPr>
          <a:xfrm>
            <a:off x="919384" y="4773769"/>
            <a:ext cx="10510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400" b="1" dirty="0">
                <a:solidFill>
                  <a:srgbClr val="0070C0"/>
                </a:solidFill>
              </a:rPr>
              <a:t>A relation that is in 1NF and 2NF and in which </a:t>
            </a:r>
            <a:r>
              <a:rPr lang="en-GB" altLang="en-US" sz="2400" b="1" dirty="0">
                <a:solidFill>
                  <a:srgbClr val="FF0000"/>
                </a:solidFill>
              </a:rPr>
              <a:t>no</a:t>
            </a:r>
            <a:r>
              <a:rPr lang="en-GB" altLang="en-US" sz="2400" b="1" dirty="0">
                <a:solidFill>
                  <a:srgbClr val="0070C0"/>
                </a:solidFill>
              </a:rPr>
              <a:t> non-primary-key attribute is transitively dependent on the primary key.</a:t>
            </a:r>
          </a:p>
        </p:txBody>
      </p:sp>
    </p:spTree>
    <p:extLst>
      <p:ext uri="{BB962C8B-B14F-4D97-AF65-F5344CB8AC3E}">
        <p14:creationId xmlns:p14="http://schemas.microsoft.com/office/powerpoint/2010/main" val="180860709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2NF to 3NF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dirty="0" smtClean="0"/>
              <a:t>Identify the primary key in the 2NF relation.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Identify functional dependencies in the relation.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If transitive dependencies exist on the primary key remove them by placing them in a new relation along with a copy of their dominant.</a:t>
            </a:r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10459253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29" y="2157731"/>
            <a:ext cx="5695950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29" y="4376461"/>
            <a:ext cx="4591050" cy="2019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199" y="3310256"/>
            <a:ext cx="10075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find that in the above </a:t>
            </a:r>
            <a:r>
              <a:rPr lang="en-US" dirty="0" err="1"/>
              <a:t>Student_detail</a:t>
            </a:r>
            <a:r>
              <a:rPr lang="en-US" dirty="0"/>
              <a:t> relation, </a:t>
            </a:r>
            <a:r>
              <a:rPr lang="en-US" dirty="0" err="1"/>
              <a:t>Stu_ID</a:t>
            </a:r>
            <a:r>
              <a:rPr lang="en-US" dirty="0"/>
              <a:t> is the key and only prime key attribute. We find that City can be identified by </a:t>
            </a:r>
            <a:r>
              <a:rPr lang="en-US" dirty="0" err="1"/>
              <a:t>Stu_ID</a:t>
            </a:r>
            <a:r>
              <a:rPr lang="en-US" dirty="0"/>
              <a:t> as well as Zip itself. Neither Zip is a </a:t>
            </a:r>
            <a:r>
              <a:rPr lang="en-US" dirty="0" err="1"/>
              <a:t>superkey</a:t>
            </a:r>
            <a:r>
              <a:rPr lang="en-US" dirty="0"/>
              <a:t> nor is City a prime attribute. Additionally, </a:t>
            </a:r>
            <a:r>
              <a:rPr lang="en-US" b="1" dirty="0" err="1"/>
              <a:t>Stu_ID</a:t>
            </a:r>
            <a:r>
              <a:rPr lang="en-US" b="1" dirty="0"/>
              <a:t> → Zip → City</a:t>
            </a:r>
            <a:r>
              <a:rPr lang="en-US" dirty="0"/>
              <a:t>, so there exists transitive dependency.</a:t>
            </a:r>
          </a:p>
        </p:txBody>
      </p:sp>
    </p:spTree>
    <p:extLst>
      <p:ext uri="{BB962C8B-B14F-4D97-AF65-F5344CB8AC3E}">
        <p14:creationId xmlns:p14="http://schemas.microsoft.com/office/powerpoint/2010/main" val="60202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37792" y="302980"/>
            <a:ext cx="10772775" cy="1658198"/>
          </a:xfrm>
        </p:spPr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857250" y="1695485"/>
            <a:ext cx="10722301" cy="4936051"/>
          </a:xfrm>
        </p:spPr>
        <p:txBody>
          <a:bodyPr rtlCol="0">
            <a:normAutofit/>
          </a:bodyPr>
          <a:lstStyle/>
          <a:p>
            <a:pPr marL="4572" lvl="1" indent="0">
              <a:buNone/>
            </a:pPr>
            <a:endParaRPr lang="en-US" dirty="0" smtClean="0"/>
          </a:p>
          <a:p>
            <a:pPr marL="4572" lvl="1" indent="0">
              <a:buNone/>
            </a:pPr>
            <a:r>
              <a:rPr lang="en-US" dirty="0"/>
              <a:t> </a:t>
            </a:r>
            <a:r>
              <a:rPr lang="en-US" dirty="0" smtClean="0"/>
              <a:t> The Process of Normalization</a:t>
            </a:r>
          </a:p>
          <a:p>
            <a:pPr lvl="1"/>
            <a:r>
              <a:rPr lang="en-US" dirty="0"/>
              <a:t>First Normal Form (1NF) </a:t>
            </a:r>
          </a:p>
          <a:p>
            <a:pPr lvl="1"/>
            <a:r>
              <a:rPr lang="en-US" dirty="0"/>
              <a:t>Second Normal Form (2NF)</a:t>
            </a:r>
          </a:p>
          <a:p>
            <a:pPr lvl="1"/>
            <a:r>
              <a:rPr lang="en-US" dirty="0"/>
              <a:t>Third Normal Form (3NF)</a:t>
            </a:r>
          </a:p>
          <a:p>
            <a:pPr lvl="0"/>
            <a:endParaRPr lang="en-US" dirty="0" smtClean="0"/>
          </a:p>
          <a:p>
            <a:pPr marL="0" lv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6441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cs typeface="Times New Roman" panose="02020603050405020304" pitchFamily="18" charset="0"/>
              </a:rPr>
              <a:t>General Definitions of 2NF and 3NF</a:t>
            </a:r>
            <a:r>
              <a:rPr lang="en-GB" altLang="en-US" dirty="0" smtClean="0"/>
              <a:t> 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cs typeface="Times New Roman" panose="02020603050405020304" pitchFamily="18" charset="0"/>
              </a:rPr>
              <a:t>Second normal form (2NF)</a:t>
            </a:r>
            <a:endParaRPr lang="en-GB" altLang="en-US" dirty="0" smtClean="0"/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A relation that is in first normal form and every non-primary-key attribute is fully functionally dependent on </a:t>
            </a:r>
            <a:r>
              <a:rPr lang="en-US" altLang="en-US" i="1" dirty="0" smtClean="0">
                <a:cs typeface="Times New Roman" panose="02020603050405020304" pitchFamily="18" charset="0"/>
              </a:rPr>
              <a:t>any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i="1" dirty="0" smtClean="0">
                <a:cs typeface="Times New Roman" panose="02020603050405020304" pitchFamily="18" charset="0"/>
              </a:rPr>
              <a:t>candidate key</a:t>
            </a:r>
            <a:r>
              <a:rPr lang="en-US" altLang="en-US" dirty="0" smtClean="0">
                <a:cs typeface="Times New Roman" panose="02020603050405020304" pitchFamily="18" charset="0"/>
              </a:rPr>
              <a:t>.</a:t>
            </a:r>
          </a:p>
          <a:p>
            <a:pPr lvl="1"/>
            <a:endParaRPr lang="en-GB" altLang="en-US" dirty="0" smtClean="0"/>
          </a:p>
          <a:p>
            <a:r>
              <a:rPr lang="en-US" altLang="en-US" dirty="0" smtClean="0">
                <a:cs typeface="Times New Roman" panose="02020603050405020304" pitchFamily="18" charset="0"/>
              </a:rPr>
              <a:t>Third normal form (3NF)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A relation that is in first and second normal form and in which no non-primary-key attribute is transitively dependent on </a:t>
            </a:r>
            <a:r>
              <a:rPr lang="en-US" altLang="en-US" i="1" dirty="0" smtClean="0">
                <a:cs typeface="Times New Roman" panose="02020603050405020304" pitchFamily="18" charset="0"/>
              </a:rPr>
              <a:t>any candidate key</a:t>
            </a:r>
            <a:r>
              <a:rPr lang="en-US" altLang="en-US" dirty="0" smtClean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8463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AEAA45-89E0-6E47-BFEF-6B6AF38A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90" y="160866"/>
            <a:ext cx="10772775" cy="1658198"/>
          </a:xfrm>
        </p:spPr>
        <p:txBody>
          <a:bodyPr/>
          <a:lstStyle/>
          <a:p>
            <a:r>
              <a:rPr lang="en-GB" dirty="0"/>
              <a:t>Example - A Report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8CA4C7-A48D-9541-8439-685B2C4A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375834"/>
            <a:ext cx="8572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4D8DAB2C-99A4-5240-964A-29432160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282" y="2006600"/>
            <a:ext cx="9487506" cy="37742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090A8BEC-EF19-5246-BAA6-37B12910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UNF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6496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B7160DF-9B06-124E-A262-4E9A19311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289" y="1493169"/>
            <a:ext cx="7853044" cy="53648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C57F5682-EF2D-3144-A025-CB3671FC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90" y="220133"/>
            <a:ext cx="10772775" cy="1658198"/>
          </a:xfrm>
        </p:spPr>
        <p:txBody>
          <a:bodyPr/>
          <a:lstStyle/>
          <a:p>
            <a:r>
              <a:rPr lang="en-GB" dirty="0"/>
              <a:t>Example - Normalization UNF to 1NF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88903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DBE2FD3-9A6C-F245-8F9B-11D522CF2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205" y="1322388"/>
            <a:ext cx="8257662" cy="52998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FDD082-05E9-0B4E-B3EF-6BF5B8C2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4" y="118533"/>
            <a:ext cx="10772775" cy="1658198"/>
          </a:xfrm>
        </p:spPr>
        <p:txBody>
          <a:bodyPr/>
          <a:lstStyle/>
          <a:p>
            <a:r>
              <a:rPr lang="en-GB" dirty="0"/>
              <a:t>Example - UNF to 1NF (Alternative)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860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0ED562C-12B8-0246-988B-28473616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49" y="2243667"/>
            <a:ext cx="11587942" cy="4249206"/>
          </a:xfrm>
        </p:spPr>
        <p:txBody>
          <a:bodyPr/>
          <a:lstStyle/>
          <a:p>
            <a:r>
              <a:rPr lang="en-GB" dirty="0"/>
              <a:t>Primary key: </a:t>
            </a:r>
            <a:r>
              <a:rPr lang="en-GB" dirty="0" err="1"/>
              <a:t>Customer_No</a:t>
            </a:r>
            <a:r>
              <a:rPr lang="en-GB" dirty="0"/>
              <a:t> + </a:t>
            </a:r>
            <a:r>
              <a:rPr lang="en-GB" dirty="0" err="1"/>
              <a:t>Property_No</a:t>
            </a:r>
            <a:endParaRPr lang="en-GB" dirty="0"/>
          </a:p>
          <a:p>
            <a:endParaRPr lang="en-GB" dirty="0"/>
          </a:p>
          <a:p>
            <a:r>
              <a:rPr lang="en-GB" dirty="0"/>
              <a:t>Full Functional Dependency: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)-&gt;(</a:t>
            </a:r>
            <a:r>
              <a:rPr lang="en-GB" dirty="0" err="1"/>
              <a:t>RentStart</a:t>
            </a:r>
            <a:r>
              <a:rPr lang="en-GB" dirty="0"/>
              <a:t>, </a:t>
            </a:r>
            <a:r>
              <a:rPr lang="en-GB" dirty="0" err="1"/>
              <a:t>RentFinish</a:t>
            </a:r>
            <a:r>
              <a:rPr lang="en-GB" dirty="0"/>
              <a:t>) </a:t>
            </a:r>
          </a:p>
          <a:p>
            <a:endParaRPr lang="en-GB" dirty="0"/>
          </a:p>
          <a:p>
            <a:r>
              <a:rPr lang="en-GB" dirty="0"/>
              <a:t>Partial Dependency: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</a:t>
            </a:r>
            <a:r>
              <a:rPr lang="en-GB" dirty="0" err="1"/>
              <a:t>Cname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Customer_No+Property_No</a:t>
            </a:r>
            <a:r>
              <a:rPr lang="en-GB" dirty="0"/>
              <a:t>)-&gt;(</a:t>
            </a:r>
            <a:r>
              <a:rPr lang="en-GB" dirty="0" err="1"/>
              <a:t>Paddress</a:t>
            </a:r>
            <a:r>
              <a:rPr lang="en-GB" dirty="0"/>
              <a:t>, Rent, </a:t>
            </a:r>
            <a:r>
              <a:rPr lang="en-GB" dirty="0" err="1"/>
              <a:t>Owner_No</a:t>
            </a:r>
            <a:r>
              <a:rPr lang="en-GB" dirty="0"/>
              <a:t>, </a:t>
            </a:r>
            <a:r>
              <a:rPr lang="en-GB" dirty="0" err="1"/>
              <a:t>Oname</a:t>
            </a:r>
            <a:r>
              <a:rPr lang="en-GB" dirty="0"/>
              <a:t>)</a:t>
            </a:r>
            <a:endParaRPr lang="x-none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0DE28D1-4BCE-1B4E-9A8B-8323F7C3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4" y="211667"/>
            <a:ext cx="10772775" cy="1658198"/>
          </a:xfrm>
        </p:spPr>
        <p:txBody>
          <a:bodyPr/>
          <a:lstStyle/>
          <a:p>
            <a:r>
              <a:rPr lang="en-GB" dirty="0"/>
              <a:t>FDs for </a:t>
            </a:r>
            <a:r>
              <a:rPr lang="en-GB" dirty="0" err="1"/>
              <a:t>Customer_Rental</a:t>
            </a:r>
            <a:r>
              <a:rPr lang="en-GB" dirty="0"/>
              <a:t> Relation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9DA461-B15B-2D4E-8778-E5361AD8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6" y="1460000"/>
            <a:ext cx="8089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45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82C1099-B9F2-F040-8504-0C72980C8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54677"/>
            <a:ext cx="8318500" cy="5549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29A4F8-0B17-1445-B8F9-4DE7894F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49" y="1959186"/>
            <a:ext cx="4291984" cy="5635413"/>
          </a:xfrm>
        </p:spPr>
        <p:txBody>
          <a:bodyPr>
            <a:normAutofit/>
          </a:bodyPr>
          <a:lstStyle/>
          <a:p>
            <a:r>
              <a:rPr lang="en-GB" dirty="0" err="1"/>
              <a:t>Customer_Rental</a:t>
            </a:r>
            <a:r>
              <a:rPr lang="en-GB" dirty="0"/>
              <a:t> to 2NF Relations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355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A942004-30C3-4D41-8DC8-5A9BFA031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748" y="2081694"/>
            <a:ext cx="5672051" cy="8230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DECEBD1-F522-9E40-B048-1A54494B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Property_Owner</a:t>
            </a:r>
            <a:r>
              <a:rPr lang="en-GB" dirty="0"/>
              <a:t> to 3NF Relations</a:t>
            </a:r>
            <a:endParaRPr lang="x-none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E667458-7A6B-A241-9E73-21BACC2BE5A1}"/>
              </a:ext>
            </a:extLst>
          </p:cNvPr>
          <p:cNvSpPr/>
          <p:nvPr/>
        </p:nvSpPr>
        <p:spPr>
          <a:xfrm>
            <a:off x="423949" y="21321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Transitive Dependency: </a:t>
            </a:r>
          </a:p>
          <a:p>
            <a:r>
              <a:rPr lang="en-GB" dirty="0" err="1"/>
              <a:t>Property_No</a:t>
            </a:r>
            <a:r>
              <a:rPr lang="en-GB" dirty="0"/>
              <a:t>-&gt;</a:t>
            </a:r>
            <a:r>
              <a:rPr lang="en-GB" dirty="0" err="1"/>
              <a:t>Owner_No</a:t>
            </a:r>
            <a:r>
              <a:rPr lang="en-GB" dirty="0"/>
              <a:t> </a:t>
            </a:r>
          </a:p>
          <a:p>
            <a:r>
              <a:rPr lang="en-GB" dirty="0" err="1"/>
              <a:t>Owner_No</a:t>
            </a:r>
            <a:r>
              <a:rPr lang="en-GB" dirty="0"/>
              <a:t> -&gt;</a:t>
            </a:r>
            <a:r>
              <a:rPr lang="en-GB" dirty="0" err="1"/>
              <a:t>OName</a:t>
            </a:r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2CC94EF-8BED-654A-A4E6-D789DDD2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07" y="3802503"/>
            <a:ext cx="7988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BBA8974-6C44-2943-8BA9-B5D04DDCF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238" y="2008981"/>
            <a:ext cx="7620000" cy="3797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DAA0147-B6B7-DC4C-B46C-5600BA67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of Decomposition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067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DD26019-4131-824D-9EC0-9A586B27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Summ</a:t>
            </a:r>
            <a:r>
              <a:rPr lang="en-US" dirty="0"/>
              <a:t>a</a:t>
            </a:r>
            <a:r>
              <a:rPr lang="x-none" dirty="0"/>
              <a:t>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A4F9D9E-D49B-2C47-BE1F-8591C8BD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1449848"/>
            <a:ext cx="838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altLang="en-US" sz="4000" dirty="0" smtClean="0"/>
              <a:t>Lossless-join and Dependency Preservation Properties</a:t>
            </a:r>
          </a:p>
        </p:txBody>
      </p:sp>
      <p:sp>
        <p:nvSpPr>
          <p:cNvPr id="31747" name="Rectangle 2051"/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 smtClean="0"/>
              <a:t>Two important properties of decomposition.</a:t>
            </a:r>
          </a:p>
          <a:p>
            <a:endParaRPr lang="en-GB" altLang="en-US" dirty="0" smtClean="0"/>
          </a:p>
          <a:p>
            <a:pPr marL="461772" lvl="1" indent="-457200">
              <a:buFont typeface="+mj-lt"/>
              <a:buAutoNum type="arabicPeriod"/>
            </a:pPr>
            <a:r>
              <a:rPr lang="en-GB" altLang="en-US" i="1" dirty="0" smtClean="0"/>
              <a:t>Lossless-join property</a:t>
            </a:r>
            <a:r>
              <a:rPr lang="en-GB" altLang="en-US" dirty="0" smtClean="0"/>
              <a:t> enables us to find any instance of the original relation from corresponding instances in the smaller relations. </a:t>
            </a:r>
          </a:p>
          <a:p>
            <a:pPr marL="461772" lvl="1" indent="-457200">
              <a:buFont typeface="+mj-lt"/>
              <a:buAutoNum type="arabicPeriod"/>
            </a:pPr>
            <a:endParaRPr lang="en-GB" altLang="en-US" i="1" dirty="0" smtClean="0"/>
          </a:p>
          <a:p>
            <a:pPr marL="461772" lvl="1" indent="-457200">
              <a:buFont typeface="+mj-lt"/>
              <a:buAutoNum type="arabicPeriod"/>
            </a:pPr>
            <a:r>
              <a:rPr lang="en-GB" altLang="en-US" i="1" dirty="0" smtClean="0"/>
              <a:t>Dependency preservation property</a:t>
            </a:r>
            <a:r>
              <a:rPr lang="en-GB" altLang="en-US" dirty="0" smtClean="0"/>
              <a:t> enables us to enforce a constraint on the original relation by enforcing some constraint on each of the smaller relations. </a:t>
            </a:r>
          </a:p>
        </p:txBody>
      </p:sp>
      <p:sp>
        <p:nvSpPr>
          <p:cNvPr id="31749" name="Text Box 2052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34787761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="" xmlns:a16="http://schemas.microsoft.com/office/drawing/2014/main" id="{DE5BE822-DC99-2E47-B503-477AA1E0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Example 2 - UNF</a:t>
            </a:r>
          </a:p>
        </p:txBody>
      </p:sp>
      <p:pic>
        <p:nvPicPr>
          <p:cNvPr id="93187" name="Picture 6">
            <a:extLst>
              <a:ext uri="{FF2B5EF4-FFF2-40B4-BE49-F238E27FC236}">
                <a16:creationId xmlns="" xmlns:a16="http://schemas.microsoft.com/office/drawing/2014/main" id="{B4893E58-E4CC-4548-8089-AA1E04BDD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030288"/>
            <a:ext cx="10725150" cy="537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37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="" xmlns:a16="http://schemas.microsoft.com/office/drawing/2014/main" id="{74AFD6B5-43A0-4A44-BD24-5B457EC9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 in 1NF</a:t>
            </a:r>
          </a:p>
        </p:txBody>
      </p:sp>
      <p:pic>
        <p:nvPicPr>
          <p:cNvPr id="94211" name="Picture 4">
            <a:extLst>
              <a:ext uri="{FF2B5EF4-FFF2-40B4-BE49-F238E27FC236}">
                <a16:creationId xmlns="" xmlns:a16="http://schemas.microsoft.com/office/drawing/2014/main" id="{D4C267CA-F45B-7E4F-A83B-ACCF9B71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6" y="0"/>
            <a:ext cx="11229359" cy="376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05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="" xmlns:a16="http://schemas.microsoft.com/office/drawing/2014/main" id="{94914759-47FF-BA40-A212-D98107C9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Tables in 2NF</a:t>
            </a:r>
          </a:p>
        </p:txBody>
      </p:sp>
      <p:pic>
        <p:nvPicPr>
          <p:cNvPr id="95235" name="Picture 6">
            <a:extLst>
              <a:ext uri="{FF2B5EF4-FFF2-40B4-BE49-F238E27FC236}">
                <a16:creationId xmlns="" xmlns:a16="http://schemas.microsoft.com/office/drawing/2014/main" id="{20D41B3B-AFA9-5B48-B2C0-4A25E1A20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8" y="1574801"/>
            <a:ext cx="11607772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11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="" xmlns:a16="http://schemas.microsoft.com/office/drawing/2014/main" id="{58AAFF69-DFDA-2440-AB2C-26867F8B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Tables in 3NF</a:t>
            </a:r>
          </a:p>
        </p:txBody>
      </p:sp>
      <p:pic>
        <p:nvPicPr>
          <p:cNvPr id="96259" name="Picture 4">
            <a:extLst>
              <a:ext uri="{FF2B5EF4-FFF2-40B4-BE49-F238E27FC236}">
                <a16:creationId xmlns="" xmlns:a16="http://schemas.microsoft.com/office/drawing/2014/main" id="{7281CA4A-F0F4-DD41-922C-F8E95714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2" y="1831975"/>
            <a:ext cx="869156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5">
            <a:extLst>
              <a:ext uri="{FF2B5EF4-FFF2-40B4-BE49-F238E27FC236}">
                <a16:creationId xmlns="" xmlns:a16="http://schemas.microsoft.com/office/drawing/2014/main" id="{229A2991-3A5F-AE4A-8354-E89B3204E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3276600"/>
            <a:ext cx="53482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47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="" xmlns:a16="http://schemas.microsoft.com/office/drawing/2014/main" id="{FDE47BE9-ED1A-CF4F-A052-181DC580D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Boyce-</a:t>
            </a:r>
            <a:r>
              <a:rPr lang="en-US" altLang="en-US" dirty="0" err="1"/>
              <a:t>Codd</a:t>
            </a:r>
            <a:r>
              <a:rPr lang="en-US" altLang="en-US" dirty="0"/>
              <a:t> Normal Form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="" xmlns:a16="http://schemas.microsoft.com/office/drawing/2014/main" id="{0672D809-230D-D948-89C1-67EB2DFA5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82283" y="3188274"/>
            <a:ext cx="7562849" cy="1608667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itchFamily="2" charset="2"/>
              </a:rPr>
              <a:t></a:t>
            </a:r>
            <a:r>
              <a:rPr lang="en-US" altLang="en-US" i="1" dirty="0">
                <a:sym typeface="Greek Symbols" pitchFamily="18" charset="2"/>
              </a:rPr>
              <a:t>  </a:t>
            </a:r>
            <a:r>
              <a:rPr lang="en-US" altLang="en-US" dirty="0">
                <a:sym typeface="Greek Symbols" pitchFamily="18" charset="2"/>
              </a:rPr>
              <a:t>is trivial (i.e., </a:t>
            </a:r>
            <a:r>
              <a:rPr lang="en-US" altLang="en-US" i="1" dirty="0">
                <a:sym typeface="Symbol" pitchFamily="2" charset="2"/>
              </a:rPr>
              <a:t>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itchFamily="2" charset="2"/>
              </a:rPr>
              <a:t> </a:t>
            </a:r>
            <a:r>
              <a:rPr lang="en-US" altLang="en-US" dirty="0">
                <a:sym typeface="Greek Symbols" pitchFamily="18" charset="2"/>
              </a:rPr>
              <a:t>)</a:t>
            </a:r>
          </a:p>
          <a:p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dirty="0">
                <a:sym typeface="Greek Symbols" pitchFamily="18" charset="2"/>
              </a:rPr>
              <a:t> is a </a:t>
            </a:r>
            <a:r>
              <a:rPr lang="en-US" altLang="en-US" dirty="0" err="1">
                <a:sym typeface="Greek Symbols" pitchFamily="18" charset="2"/>
              </a:rPr>
              <a:t>superkey</a:t>
            </a:r>
            <a:r>
              <a:rPr lang="en-US" altLang="en-US" dirty="0">
                <a:sym typeface="Greek Symbols" pitchFamily="18" charset="2"/>
              </a:rPr>
              <a:t> for </a:t>
            </a:r>
            <a:r>
              <a:rPr lang="en-US" altLang="en-US" i="1" dirty="0">
                <a:sym typeface="Greek Symbols" pitchFamily="18" charset="2"/>
              </a:rPr>
              <a:t>R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="" xmlns:a16="http://schemas.microsoft.com/office/drawing/2014/main" id="{D4CB500F-FD3C-9D44-878D-C25F608DF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1768001"/>
            <a:ext cx="1116277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A relation schema </a:t>
            </a:r>
            <a:r>
              <a:rPr kumimoji="0" lang="en-US" altLang="en-US" sz="2000" i="1" dirty="0">
                <a:latin typeface="+mn-lt"/>
              </a:rPr>
              <a:t>R</a:t>
            </a:r>
            <a:r>
              <a:rPr kumimoji="0" lang="en-US" altLang="en-US" sz="2000" dirty="0">
                <a:latin typeface="+mn-lt"/>
              </a:rPr>
              <a:t> is in BCNF with respect to a set </a:t>
            </a:r>
            <a:r>
              <a:rPr kumimoji="0" lang="en-US" altLang="en-US" sz="2000" i="1" dirty="0">
                <a:latin typeface="+mn-lt"/>
              </a:rPr>
              <a:t>F</a:t>
            </a:r>
            <a:r>
              <a:rPr kumimoji="0" lang="en-US" altLang="en-US" sz="2000" dirty="0">
                <a:latin typeface="+mn-lt"/>
              </a:rPr>
              <a:t> of functional  dependencies if for all functional dependencies in </a:t>
            </a:r>
            <a:r>
              <a:rPr kumimoji="0" lang="en-US" altLang="en-US" sz="2000" i="1" dirty="0">
                <a:latin typeface="+mn-lt"/>
              </a:rPr>
              <a:t>F</a:t>
            </a:r>
            <a:r>
              <a:rPr kumimoji="0" lang="en-US" altLang="en-US" sz="2000" baseline="30000" dirty="0">
                <a:latin typeface="+mn-lt"/>
              </a:rPr>
              <a:t>+</a:t>
            </a:r>
            <a:r>
              <a:rPr kumimoji="0" lang="en-US" altLang="en-US" sz="2000" dirty="0">
                <a:latin typeface="+mn-lt"/>
              </a:rPr>
              <a:t> of the form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  <a:sym typeface="Symbol" pitchFamily="2" charset="2"/>
              </a:rPr>
              <a:t>               </a:t>
            </a:r>
            <a:r>
              <a:rPr lang="en-US" altLang="en-US" sz="2000" dirty="0">
                <a:latin typeface="+mn-lt"/>
                <a:sym typeface="Symbol" pitchFamily="2" charset="2"/>
              </a:rPr>
              <a:t></a:t>
            </a:r>
            <a:r>
              <a:rPr lang="en-US" altLang="en-US" sz="2000" dirty="0">
                <a:latin typeface="+mn-lt"/>
                <a:sym typeface="Monotype Sorts" pitchFamily="2" charset="2"/>
              </a:rPr>
              <a:t> </a:t>
            </a:r>
            <a:r>
              <a:rPr kumimoji="0" lang="en-US" altLang="en-US" sz="2000" i="1" dirty="0">
                <a:latin typeface="+mn-lt"/>
                <a:sym typeface="Symbol" pitchFamily="2" charset="2"/>
              </a:rPr>
              <a:t></a:t>
            </a:r>
            <a:endParaRPr kumimoji="0" lang="en-US" altLang="en-US" sz="2000" i="1" dirty="0">
              <a:latin typeface="+mn-lt"/>
              <a:sym typeface="Greek Symbols" pitchFamily="18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  <a:sym typeface="Greek Symbols" pitchFamily="18" charset="2"/>
              </a:rPr>
              <a:t>where 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</a:t>
            </a:r>
            <a:r>
              <a:rPr kumimoji="0" lang="en-US" altLang="en-US" sz="2000" dirty="0">
                <a:latin typeface="+mn-lt"/>
                <a:sym typeface="Greek Symbols" pitchFamily="18" charset="2"/>
              </a:rPr>
              <a:t> 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 </a:t>
            </a:r>
            <a:r>
              <a:rPr kumimoji="0" lang="en-US" altLang="en-US" sz="2000" i="1" dirty="0">
                <a:latin typeface="+mn-lt"/>
                <a:sym typeface="Symbol" pitchFamily="2" charset="2"/>
              </a:rPr>
              <a:t>R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 and </a:t>
            </a:r>
            <a:r>
              <a:rPr kumimoji="0" lang="en-US" altLang="en-US" sz="2000" i="1" dirty="0">
                <a:latin typeface="+mn-lt"/>
                <a:sym typeface="Symbol" pitchFamily="2" charset="2"/>
              </a:rPr>
              <a:t></a:t>
            </a:r>
            <a:r>
              <a:rPr kumimoji="0" lang="en-US" altLang="en-US" sz="2000" dirty="0">
                <a:latin typeface="+mn-lt"/>
                <a:sym typeface="Greek Symbols" pitchFamily="18" charset="2"/>
              </a:rPr>
              <a:t> 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 </a:t>
            </a:r>
            <a:r>
              <a:rPr kumimoji="0" lang="en-US" altLang="en-US" sz="2000" i="1" dirty="0">
                <a:latin typeface="+mn-lt"/>
                <a:sym typeface="Symbol" pitchFamily="2" charset="2"/>
              </a:rPr>
              <a:t>R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,</a:t>
            </a:r>
            <a:r>
              <a:rPr kumimoji="0" lang="en-US" altLang="en-US" sz="2000" i="1" dirty="0">
                <a:latin typeface="+mn-lt"/>
                <a:sym typeface="Symbol" pitchFamily="2" charset="2"/>
              </a:rPr>
              <a:t> </a:t>
            </a:r>
            <a:r>
              <a:rPr kumimoji="0" lang="en-US" altLang="en-US" sz="2000" dirty="0">
                <a:latin typeface="+mn-lt"/>
                <a:sym typeface="Symbol" pitchFamily="2" charset="2"/>
              </a:rPr>
              <a:t>at least one of the following holds: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="" xmlns:a16="http://schemas.microsoft.com/office/drawing/2014/main" id="{41372E3D-6D92-9F45-B051-50436282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29" y="4535489"/>
            <a:ext cx="1107810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Example schema </a:t>
            </a:r>
            <a:r>
              <a:rPr kumimoji="0" lang="en-US" altLang="en-US" sz="2000" i="1" dirty="0">
                <a:latin typeface="+mn-lt"/>
              </a:rPr>
              <a:t>not</a:t>
            </a:r>
            <a:r>
              <a:rPr kumimoji="0" lang="en-US" altLang="en-US" sz="2000" dirty="0">
                <a:latin typeface="+mn-lt"/>
              </a:rPr>
              <a:t> in BCNF: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     </a:t>
            </a:r>
            <a:r>
              <a:rPr lang="en-US" altLang="en-US" sz="2000" i="1" dirty="0" err="1">
                <a:latin typeface="+mn-lt"/>
              </a:rPr>
              <a:t>instr_dept</a:t>
            </a:r>
            <a:r>
              <a:rPr lang="en-US" altLang="en-US" sz="2000" i="1" dirty="0">
                <a:latin typeface="+mn-lt"/>
              </a:rPr>
              <a:t> </a:t>
            </a:r>
            <a:r>
              <a:rPr lang="en-US" altLang="en-US" sz="2000" dirty="0">
                <a:latin typeface="+mn-lt"/>
              </a:rPr>
              <a:t>(</a:t>
            </a:r>
            <a:r>
              <a:rPr lang="en-US" altLang="en-US" sz="2000" i="1" u="sng" dirty="0">
                <a:latin typeface="+mn-lt"/>
              </a:rPr>
              <a:t>ID, </a:t>
            </a:r>
            <a:r>
              <a:rPr lang="en-US" altLang="en-US" sz="2000" i="1" dirty="0">
                <a:latin typeface="+mn-lt"/>
              </a:rPr>
              <a:t>name, salary</a:t>
            </a:r>
            <a:r>
              <a:rPr lang="en-US" altLang="en-US" sz="2000" i="1" u="sng" dirty="0">
                <a:latin typeface="+mn-lt"/>
              </a:rPr>
              <a:t>, </a:t>
            </a:r>
            <a:r>
              <a:rPr lang="en-US" altLang="en-US" sz="2000" i="1" u="sng" dirty="0" err="1">
                <a:latin typeface="+mn-lt"/>
              </a:rPr>
              <a:t>dept_name</a:t>
            </a:r>
            <a:r>
              <a:rPr lang="en-US" altLang="en-US" sz="2000" i="1" u="sng" dirty="0">
                <a:latin typeface="+mn-lt"/>
              </a:rPr>
              <a:t>, </a:t>
            </a:r>
            <a:r>
              <a:rPr lang="en-US" altLang="en-US" sz="2000" i="1" dirty="0">
                <a:latin typeface="+mn-lt"/>
              </a:rPr>
              <a:t>building, budget </a:t>
            </a:r>
            <a:r>
              <a:rPr lang="en-US" altLang="en-US" sz="2000" dirty="0">
                <a:latin typeface="+mn-lt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i="1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because </a:t>
            </a:r>
            <a:r>
              <a:rPr lang="en-US" altLang="en-US" sz="2000" i="1" dirty="0" err="1">
                <a:latin typeface="+mn-lt"/>
              </a:rPr>
              <a:t>dept_name</a:t>
            </a:r>
            <a:r>
              <a:rPr lang="en-US" altLang="en-US" sz="2000" dirty="0">
                <a:latin typeface="+mn-lt"/>
                <a:sym typeface="Symbol" pitchFamily="2" charset="2"/>
              </a:rPr>
              <a:t></a:t>
            </a:r>
            <a:r>
              <a:rPr lang="en-US" altLang="en-US" sz="2000" dirty="0">
                <a:latin typeface="+mn-lt"/>
                <a:sym typeface="Monotype Sorts" pitchFamily="2" charset="2"/>
              </a:rPr>
              <a:t> </a:t>
            </a:r>
            <a:r>
              <a:rPr lang="en-US" altLang="en-US" sz="2000" i="1" dirty="0">
                <a:latin typeface="+mn-lt"/>
                <a:sym typeface="Monotype Sorts" pitchFamily="2" charset="2"/>
              </a:rPr>
              <a:t>building, budget  </a:t>
            </a:r>
            <a:r>
              <a:rPr lang="en-US" altLang="en-US" sz="2000" dirty="0">
                <a:latin typeface="+mn-lt"/>
                <a:sym typeface="Monotype Sorts" pitchFamily="2" charset="2"/>
              </a:rPr>
              <a:t>holds on </a:t>
            </a:r>
            <a:r>
              <a:rPr lang="en-US" altLang="en-US" sz="2000" i="1" dirty="0" err="1">
                <a:latin typeface="+mn-lt"/>
                <a:sym typeface="Monotype Sorts" pitchFamily="2" charset="2"/>
              </a:rPr>
              <a:t>instr_dept</a:t>
            </a:r>
            <a:r>
              <a:rPr lang="en-US" altLang="en-US" sz="2000" i="1" dirty="0" smtClean="0">
                <a:latin typeface="+mn-lt"/>
                <a:sym typeface="Monotype Sorts" pitchFamily="2" charset="2"/>
              </a:rPr>
              <a:t>, </a:t>
            </a:r>
            <a:r>
              <a:rPr lang="en-US" altLang="en-US" sz="2000" dirty="0" smtClean="0">
                <a:latin typeface="+mn-lt"/>
                <a:sym typeface="Monotype Sorts" pitchFamily="2" charset="2"/>
              </a:rPr>
              <a:t>but </a:t>
            </a:r>
            <a:r>
              <a:rPr lang="en-US" altLang="en-US" sz="2000" i="1" dirty="0" err="1">
                <a:latin typeface="+mn-lt"/>
                <a:sym typeface="Monotype Sorts" pitchFamily="2" charset="2"/>
              </a:rPr>
              <a:t>dept_name</a:t>
            </a:r>
            <a:r>
              <a:rPr lang="en-US" altLang="en-US" sz="2000" dirty="0">
                <a:latin typeface="+mn-lt"/>
                <a:sym typeface="Monotype Sorts" pitchFamily="2" charset="2"/>
              </a:rPr>
              <a:t> is not a </a:t>
            </a:r>
            <a:r>
              <a:rPr lang="en-US" altLang="en-US" sz="2000" dirty="0" err="1">
                <a:latin typeface="+mn-lt"/>
                <a:sym typeface="Monotype Sorts" pitchFamily="2" charset="2"/>
              </a:rPr>
              <a:t>superkey</a:t>
            </a:r>
            <a:endParaRPr lang="en-US" altLang="en-US" sz="2000" dirty="0">
              <a:latin typeface="+mn-lt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0261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="" xmlns:a16="http://schemas.microsoft.com/office/drawing/2014/main" id="{FDE47BE9-ED1A-CF4F-A052-181DC580D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Boyce-Codd Normal Form</a:t>
            </a:r>
          </a:p>
        </p:txBody>
      </p:sp>
      <p:sp>
        <p:nvSpPr>
          <p:cNvPr id="97285" name="Text Box 5">
            <a:extLst>
              <a:ext uri="{FF2B5EF4-FFF2-40B4-BE49-F238E27FC236}">
                <a16:creationId xmlns="" xmlns:a16="http://schemas.microsoft.com/office/drawing/2014/main" id="{41372E3D-6D92-9F45-B051-50436282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4" y="1921808"/>
            <a:ext cx="11078104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 algn="l">
              <a:buNone/>
            </a:pPr>
            <a:r>
              <a:rPr lang="en-US" sz="2000" b="0" i="1" u="none" strike="noStrike" baseline="0" dirty="0">
                <a:latin typeface="+mn-lt"/>
              </a:rPr>
              <a:t>class </a:t>
            </a:r>
            <a:r>
              <a:rPr lang="en-US" sz="2000" b="0" i="0" u="none" strike="noStrike" baseline="0" dirty="0">
                <a:latin typeface="+mn-lt"/>
              </a:rPr>
              <a:t>(</a:t>
            </a:r>
            <a:r>
              <a:rPr lang="en-US" sz="2000" b="0" i="1" u="none" strike="noStrike" baseline="0" dirty="0" err="1">
                <a:latin typeface="+mn-lt"/>
              </a:rPr>
              <a:t>course_id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title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 err="1">
                <a:latin typeface="+mn-lt"/>
              </a:rPr>
              <a:t>dept_name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credits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 err="1">
                <a:latin typeface="+mn-lt"/>
              </a:rPr>
              <a:t>sec_id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semester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year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building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room number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>
                <a:latin typeface="+mn-lt"/>
              </a:rPr>
              <a:t>capacity</a:t>
            </a:r>
            <a:r>
              <a:rPr lang="en-US" sz="2000" b="0" i="0" u="none" strike="noStrike" baseline="0" dirty="0">
                <a:latin typeface="+mn-lt"/>
              </a:rPr>
              <a:t>, </a:t>
            </a:r>
            <a:r>
              <a:rPr lang="en-US" sz="2000" b="0" i="1" u="none" strike="noStrike" baseline="0" dirty="0" err="1">
                <a:latin typeface="+mn-lt"/>
              </a:rPr>
              <a:t>time_slot</a:t>
            </a:r>
            <a:r>
              <a:rPr lang="en-US" sz="2000" i="1" dirty="0" err="1">
                <a:latin typeface="+mn-lt"/>
              </a:rPr>
              <a:t>_</a:t>
            </a:r>
            <a:r>
              <a:rPr lang="en-US" sz="2000" b="0" i="1" u="none" strike="noStrike" baseline="0" dirty="0" err="1">
                <a:latin typeface="+mn-lt"/>
              </a:rPr>
              <a:t>id</a:t>
            </a:r>
            <a:r>
              <a:rPr lang="en-US" sz="2000" b="0" i="0" u="none" strike="noStrike" baseline="0" dirty="0">
                <a:latin typeface="+mn-lt"/>
              </a:rPr>
              <a:t>)</a:t>
            </a:r>
          </a:p>
          <a:p>
            <a:pPr algn="l">
              <a:buNone/>
            </a:pPr>
            <a:r>
              <a:rPr lang="en-US" altLang="en-US" sz="2000" dirty="0">
                <a:latin typeface="+mn-lt"/>
                <a:sym typeface="Monotype Sorts" pitchFamily="2" charset="2"/>
              </a:rPr>
              <a:t>Functional Dependency Set:</a:t>
            </a:r>
          </a:p>
          <a:p>
            <a:pPr algn="l">
              <a:buNone/>
            </a:pPr>
            <a:endParaRPr lang="en-US" altLang="en-US" sz="2000" dirty="0">
              <a:latin typeface="+mn-lt"/>
              <a:sym typeface="Monotype Sorts" pitchFamily="2" charset="2"/>
            </a:endParaRPr>
          </a:p>
          <a:p>
            <a:pPr algn="l">
              <a:buNone/>
            </a:pPr>
            <a:endParaRPr lang="en-US" altLang="en-US" sz="2000" dirty="0">
              <a:latin typeface="+mn-lt"/>
              <a:sym typeface="Monotype Sorts" pitchFamily="2" charset="2"/>
            </a:endParaRPr>
          </a:p>
          <a:p>
            <a:pPr algn="l">
              <a:buNone/>
            </a:pPr>
            <a:endParaRPr lang="en-US" altLang="en-US" sz="2000" dirty="0">
              <a:latin typeface="+mn-lt"/>
              <a:sym typeface="Monotype Sorts" pitchFamily="2" charset="2"/>
            </a:endParaRPr>
          </a:p>
          <a:p>
            <a:pPr algn="l">
              <a:buNone/>
            </a:pPr>
            <a:r>
              <a:rPr lang="en-US" altLang="en-US" sz="2000" dirty="0">
                <a:latin typeface="+mn-lt"/>
                <a:sym typeface="Monotype Sorts" pitchFamily="2" charset="2"/>
              </a:rPr>
              <a:t>Key????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7E22EAA-6E54-4D15-9B05-24F43E8F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30" y="3076851"/>
            <a:ext cx="9098941" cy="12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="" xmlns:a16="http://schemas.microsoft.com/office/drawing/2014/main" id="{1E5555E3-68A9-FD4E-B2A5-89CC9941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- Example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679A1D12-F705-6541-9DB3-9094AEE3C8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5933" y="1700214"/>
          <a:ext cx="9720895" cy="4065584"/>
        </p:xfrm>
        <a:graphic>
          <a:graphicData uri="http://schemas.openxmlformats.org/drawingml/2006/table">
            <a:tbl>
              <a:tblPr/>
              <a:tblGrid>
                <a:gridCol w="8971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85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71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25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34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343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7374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1035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44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106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Cust.ID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431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="" xmlns:a16="http://schemas.microsoft.com/office/drawing/2014/main" id="{8A66E93C-0384-0C45-95C1-8C768AD6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1NF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EDD6D60-6AF5-544A-9126-DE4A47A3CE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5933" y="1700214"/>
          <a:ext cx="9720895" cy="4065584"/>
        </p:xfrm>
        <a:graphic>
          <a:graphicData uri="http://schemas.openxmlformats.org/drawingml/2006/table">
            <a:tbl>
              <a:tblPr/>
              <a:tblGrid>
                <a:gridCol w="8971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85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71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225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34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343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7374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1035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44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106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Cust.ID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182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 </a:t>
                      </a:r>
                    </a:p>
                  </a:txBody>
                  <a:tcPr marL="7257" marR="7257" marT="725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7257" marR="7257" marT="725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9652" name="TextBox 1">
            <a:extLst>
              <a:ext uri="{FF2B5EF4-FFF2-40B4-BE49-F238E27FC236}">
                <a16:creationId xmlns="" xmlns:a16="http://schemas.microsoft.com/office/drawing/2014/main" id="{FD966EC7-F8B7-5142-BB31-B86F811C3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5949951"/>
            <a:ext cx="165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itchFamily="2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Times New Roman" panose="02020603050405020304" pitchFamily="18" charset="0"/>
              </a:rPr>
              <a:t>Key ???</a:t>
            </a:r>
          </a:p>
        </p:txBody>
      </p:sp>
    </p:spTree>
    <p:extLst>
      <p:ext uri="{BB962C8B-B14F-4D97-AF65-F5344CB8AC3E}">
        <p14:creationId xmlns:p14="http://schemas.microsoft.com/office/powerpoint/2010/main" val="2895136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="" xmlns:a16="http://schemas.microsoft.com/office/drawing/2014/main" id="{03E1CEB8-D28A-B54A-80E3-5E37EF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2NF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37F3A31-BF68-2449-9360-F81FD54110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3954" y="1304785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E2796B55-ABC9-9D4D-92C2-316EAD802D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22612" y="1297903"/>
          <a:ext cx="4676775" cy="3552826"/>
        </p:xfrm>
        <a:graphic>
          <a:graphicData uri="http://schemas.openxmlformats.org/drawingml/2006/table">
            <a:tbl>
              <a:tblPr/>
              <a:tblGrid>
                <a:gridCol w="8274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92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16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83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036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64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845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B783E36-8238-4194-B3C6-A7E14CBB24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34475" y="1241084"/>
          <a:ext cx="2993571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Islamabad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990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="" xmlns:a16="http://schemas.microsoft.com/office/drawing/2014/main" id="{03E1CEB8-D28A-B54A-80E3-5E37EF6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2NF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37F3A31-BF68-2449-9360-F81FD5411016}"/>
              </a:ext>
            </a:extLst>
          </p:cNvPr>
          <p:cNvGraphicFramePr>
            <a:graphicFrameLocks noGrp="1"/>
          </p:cNvGraphicFramePr>
          <p:nvPr/>
        </p:nvGraphicFramePr>
        <p:xfrm>
          <a:off x="663954" y="1304785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E2796B55-ABC9-9D4D-92C2-316EAD802D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22612" y="1297903"/>
          <a:ext cx="4676775" cy="2365506"/>
        </p:xfrm>
        <a:graphic>
          <a:graphicData uri="http://schemas.openxmlformats.org/drawingml/2006/table">
            <a:tbl>
              <a:tblPr/>
              <a:tblGrid>
                <a:gridCol w="8274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92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16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83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0360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64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845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366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4" marR="952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B783E36-8238-4194-B3C6-A7E14CBB24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34475" y="1241084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42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26733" y="577850"/>
            <a:ext cx="9459853" cy="755294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en-US" sz="4800" dirty="0" smtClean="0"/>
              <a:t>Example of Lossless-Join </a:t>
            </a:r>
            <a:r>
              <a:rPr lang="en-US" altLang="en-US" sz="4800" dirty="0"/>
              <a:t>Decomposition</a:t>
            </a:r>
            <a:r>
              <a:rPr lang="en-US" altLang="en-US" dirty="0"/>
              <a:t>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20552" y="1546440"/>
            <a:ext cx="6999288" cy="12065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336800" algn="l"/>
                <a:tab pos="3765550" algn="l"/>
              </a:tabLst>
            </a:pPr>
            <a:r>
              <a:rPr lang="en-US" altLang="en-US" dirty="0" smtClean="0"/>
              <a:t>Decomposition of </a:t>
            </a:r>
            <a:r>
              <a:rPr lang="en-US" altLang="en-US" i="1" dirty="0" smtClean="0"/>
              <a:t>R = (A, B, C)</a:t>
            </a:r>
            <a:br>
              <a:rPr lang="en-US" altLang="en-US" i="1" dirty="0" smtClean="0"/>
            </a:br>
            <a:r>
              <a:rPr lang="en-US" altLang="en-US" i="1" dirty="0" smtClean="0"/>
              <a:t>	R</a:t>
            </a:r>
            <a:r>
              <a:rPr lang="en-US" altLang="en-US" i="1" baseline="-25000" dirty="0" smtClean="0"/>
              <a:t>1</a:t>
            </a:r>
            <a:r>
              <a:rPr lang="en-US" altLang="en-US" i="1" dirty="0" smtClean="0"/>
              <a:t> = (A, B)	R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 = (B, C)</a:t>
            </a:r>
            <a:endParaRPr lang="en-US" altLang="en-US" dirty="0" smtClean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742346" y="33855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A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123346" y="33855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B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3742346" y="3842759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</a:t>
            </a:r>
            <a:endParaRPr lang="en-US" altLang="en-US" sz="1800" i="1">
              <a:latin typeface="Helvetica" panose="020B0604020202020204" pitchFamily="34" charset="0"/>
              <a:sym typeface="Greek Symbols" pitchFamily="18" charset="2"/>
            </a:endParaRPr>
          </a:p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</a:t>
            </a:r>
            <a:endParaRPr lang="en-US" altLang="en-US" sz="1800" i="1">
              <a:latin typeface="Helvetica" panose="020B0604020202020204" pitchFamily="34" charset="0"/>
              <a:sym typeface="Greek Symbols" pitchFamily="18" charset="2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123346" y="3842759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1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2</a:t>
            </a:r>
            <a:endParaRPr lang="en-US" altLang="en-US" sz="1800" i="1">
              <a:latin typeface="Helvetica" panose="020B0604020202020204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5494946" y="33855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A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5494946" y="3842759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</a:t>
            </a:r>
            <a:endParaRPr lang="en-US" altLang="en-US" sz="1800" i="1">
              <a:latin typeface="Helvetica" panose="020B0604020202020204" pitchFamily="34" charset="0"/>
              <a:sym typeface="Greek Symbols" pitchFamily="18" charset="2"/>
            </a:endParaRPr>
          </a:p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7323746" y="3385559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B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7323746" y="3842759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1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2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190021" y="4519035"/>
            <a:ext cx="26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i="1">
                <a:latin typeface="Helvetica" panose="020B0604020202020204" pitchFamily="34" charset="0"/>
              </a:rPr>
              <a:t>r</a:t>
            </a: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7545996" y="4481084"/>
            <a:ext cx="104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latin typeface="Helvetica" panose="020B0604020202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1800" i="1" baseline="-25000">
                <a:latin typeface="Helvetica" panose="020B0604020202020204" pitchFamily="34" charset="0"/>
                <a:sym typeface="Symbol" panose="05050102010706020507" pitchFamily="18" charset="2"/>
              </a:rPr>
              <a:t>B,C</a:t>
            </a:r>
            <a:r>
              <a:rPr lang="en-US" altLang="en-US">
                <a:latin typeface="Helvetica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en-US" i="1">
                <a:latin typeface="Helvetica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en-US">
                <a:latin typeface="Helvetica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599346" y="5261985"/>
            <a:ext cx="25146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228600"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6800" algn="l"/>
                <a:tab pos="3765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kumimoji="1" lang="en-US" altLang="en-US" sz="2000">
                <a:sym typeface="Symbol" panose="05050102010706020507" pitchFamily="18" charset="2"/>
              </a:rPr>
              <a:t></a:t>
            </a:r>
            <a:r>
              <a:rPr kumimoji="1" lang="en-US" altLang="en-US" sz="2000" baseline="-25000">
                <a:sym typeface="Symbol" panose="05050102010706020507" pitchFamily="18" charset="2"/>
              </a:rPr>
              <a:t>A</a:t>
            </a:r>
            <a:r>
              <a:rPr kumimoji="1" lang="en-US" altLang="en-US" sz="2000">
                <a:sym typeface="Symbol" panose="05050102010706020507" pitchFamily="18" charset="2"/>
              </a:rPr>
              <a:t> (r)     </a:t>
            </a:r>
            <a:r>
              <a:rPr kumimoji="1" lang="en-US" altLang="en-US" sz="2000" baseline="-25000">
                <a:sym typeface="Symbol" panose="05050102010706020507" pitchFamily="18" charset="2"/>
              </a:rPr>
              <a:t>B</a:t>
            </a:r>
            <a:r>
              <a:rPr kumimoji="1" lang="en-US" altLang="en-US" sz="2000">
                <a:sym typeface="Symbol" panose="05050102010706020507" pitchFamily="18" charset="2"/>
              </a:rPr>
              <a:t> (r)</a:t>
            </a: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5266346" y="5138159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A</a:t>
            </a:r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5723546" y="51381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B</a:t>
            </a: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5266346" y="5595359"/>
            <a:ext cx="4572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</a:t>
            </a:r>
            <a:endParaRPr lang="en-US" altLang="en-US" sz="1800" i="1">
              <a:latin typeface="Helvetica" panose="020B0604020202020204" pitchFamily="34" charset="0"/>
              <a:sym typeface="Greek Symbols" pitchFamily="18" charset="2"/>
            </a:endParaRPr>
          </a:p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5723546" y="5595359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1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2</a:t>
            </a:r>
            <a:endParaRPr lang="en-US" altLang="en-US" sz="1800" i="1">
              <a:latin typeface="Helvetica" panose="020B0604020202020204" pitchFamily="34" charset="0"/>
            </a:endParaRPr>
          </a:p>
        </p:txBody>
      </p:sp>
      <p:sp>
        <p:nvSpPr>
          <p:cNvPr id="34835" name="Freeform 19"/>
          <p:cNvSpPr>
            <a:spLocks/>
          </p:cNvSpPr>
          <p:nvPr/>
        </p:nvSpPr>
        <p:spPr bwMode="auto">
          <a:xfrm>
            <a:off x="3415322" y="5419148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6 h 182"/>
              <a:gd name="T4" fmla="*/ 2147483646 w 182"/>
              <a:gd name="T5" fmla="*/ 0 h 182"/>
              <a:gd name="T6" fmla="*/ 2147483646 w 182"/>
              <a:gd name="T7" fmla="*/ 2147483646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7914296" y="3385559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C</a:t>
            </a: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7914296" y="3842759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A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B</a:t>
            </a:r>
          </a:p>
        </p:txBody>
      </p:sp>
      <p:sp>
        <p:nvSpPr>
          <p:cNvPr id="34838" name="Rectangle 22"/>
          <p:cNvSpPr>
            <a:spLocks noChangeArrowheads="1"/>
          </p:cNvSpPr>
          <p:nvPr/>
        </p:nvSpPr>
        <p:spPr bwMode="auto">
          <a:xfrm>
            <a:off x="5875946" y="33855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B</a:t>
            </a: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5875946" y="3842759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1</a:t>
            </a:r>
            <a:endParaRPr lang="en-US" altLang="en-US" sz="1800" i="1">
              <a:latin typeface="Helvetica" panose="020B0604020202020204" pitchFamily="34" charset="0"/>
              <a:sym typeface="Greek Symbols" pitchFamily="18" charset="2"/>
            </a:endParaRPr>
          </a:p>
          <a:p>
            <a:pPr algn="ctr"/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6104546" y="51381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C</a:t>
            </a: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6104546" y="5595359"/>
            <a:ext cx="381000" cy="62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A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B</a:t>
            </a:r>
            <a:endParaRPr lang="en-US" altLang="en-US" sz="1800" i="1">
              <a:latin typeface="Helvetica" panose="020B0604020202020204" pitchFamily="34" charset="0"/>
            </a:endParaRPr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4504346" y="3385559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 i="1">
                <a:latin typeface="Helvetica" panose="020B0604020202020204" pitchFamily="34" charset="0"/>
              </a:rPr>
              <a:t>C</a:t>
            </a: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504346" y="3842759"/>
            <a:ext cx="381000" cy="617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A</a:t>
            </a:r>
          </a:p>
          <a:p>
            <a:pPr algn="ctr"/>
            <a:r>
              <a:rPr lang="en-US" altLang="en-US" sz="1800">
                <a:latin typeface="Helvetica" panose="020B0604020202020204" pitchFamily="34" charset="0"/>
                <a:sym typeface="Greek Symbols" pitchFamily="18" charset="2"/>
              </a:rPr>
              <a:t>B</a:t>
            </a:r>
            <a:endParaRPr lang="en-US" altLang="en-US" sz="1800" i="1">
              <a:latin typeface="Helvetica" panose="020B0604020202020204" pitchFamily="34" charset="0"/>
            </a:endParaRP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5263171" y="4538085"/>
            <a:ext cx="1296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>
                <a:latin typeface="Helvetica" panose="020B060402020202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1800" i="1" baseline="-25000">
                <a:latin typeface="Helvetica" panose="020B0604020202020204" pitchFamily="34" charset="0"/>
                <a:sym typeface="Symbol" panose="05050102010706020507" pitchFamily="18" charset="2"/>
              </a:rPr>
              <a:t>A,B</a:t>
            </a:r>
            <a:r>
              <a:rPr lang="en-US" altLang="en-US" sz="1800">
                <a:latin typeface="Helvetica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>
                <a:latin typeface="Helvetica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en-US" sz="1800">
                <a:latin typeface="Helvetica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18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="" xmlns:a16="http://schemas.microsoft.com/office/drawing/2014/main" id="{877EC885-33B8-464F-93F7-D79925F3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3NF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76D08330-E813-6B42-B13D-9067B65BE3DA}"/>
              </a:ext>
            </a:extLst>
          </p:cNvPr>
          <p:cNvGraphicFramePr>
            <a:graphicFrameLocks noGrp="1"/>
          </p:cNvGraphicFramePr>
          <p:nvPr/>
        </p:nvGraphicFramePr>
        <p:xfrm>
          <a:off x="5753101" y="1622426"/>
          <a:ext cx="4190999" cy="2209801"/>
        </p:xfrm>
        <a:graphic>
          <a:graphicData uri="http://schemas.openxmlformats.org/drawingml/2006/table">
            <a:tbl>
              <a:tblPr/>
              <a:tblGrid>
                <a:gridCol w="15379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9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573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59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7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0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F062F5F0-662C-DF41-8FAC-555602651E65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4422775"/>
          <a:ext cx="2895600" cy="1730376"/>
        </p:xfrm>
        <a:graphic>
          <a:graphicData uri="http://schemas.openxmlformats.org/drawingml/2006/table">
            <a:tbl>
              <a:tblPr/>
              <a:tblGrid>
                <a:gridCol w="12696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9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554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2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B8E90C1F-FB6B-8248-8065-514E74BF03FA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4422776"/>
          <a:ext cx="2743200" cy="1714499"/>
        </p:xfrm>
        <a:graphic>
          <a:graphicData uri="http://schemas.openxmlformats.org/drawingml/2006/table">
            <a:tbl>
              <a:tblPr/>
              <a:tblGrid>
                <a:gridCol w="1550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9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5" marR="9525" marT="953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301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5B42AF15-3DC3-4CCB-9CA3-3B2E729967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3949" y="1123716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482DDC40-729B-403C-998D-A61113469A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4113" y="1394062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443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="" xmlns:a16="http://schemas.microsoft.com/office/drawing/2014/main" id="{2499627E-802D-5945-BC51-8689CF89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Normalization – 3NF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AEB4E812-9A39-0142-814A-A07264D2CB63}"/>
              </a:ext>
            </a:extLst>
          </p:cNvPr>
          <p:cNvGraphicFramePr>
            <a:graphicFrameLocks noGrp="1"/>
          </p:cNvGraphicFramePr>
          <p:nvPr/>
        </p:nvGraphicFramePr>
        <p:xfrm>
          <a:off x="5753101" y="1622426"/>
          <a:ext cx="4190999" cy="2209801"/>
        </p:xfrm>
        <a:graphic>
          <a:graphicData uri="http://schemas.openxmlformats.org/drawingml/2006/table">
            <a:tbl>
              <a:tblPr/>
              <a:tblGrid>
                <a:gridCol w="15379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9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573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59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70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Price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03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97D8A0F0-E4CD-A841-8CD5-1E05DA4E53C0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4422775"/>
          <a:ext cx="2895600" cy="1062038"/>
        </p:xfrm>
        <a:graphic>
          <a:graphicData uri="http://schemas.openxmlformats.org/drawingml/2006/table">
            <a:tbl>
              <a:tblPr/>
              <a:tblGrid>
                <a:gridCol w="12696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9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158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Author E-mail 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30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a-yahoo.com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30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b-yahoo.com</a:t>
                      </a:r>
                    </a:p>
                  </a:txBody>
                  <a:tcPr marL="9525" marR="9525" marT="953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82B2565F-38C9-A648-B9F1-4655AD1BF2FF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4422776"/>
          <a:ext cx="2743200" cy="1046163"/>
        </p:xfrm>
        <a:graphic>
          <a:graphicData uri="http://schemas.openxmlformats.org/drawingml/2006/table">
            <a:tbl>
              <a:tblPr/>
              <a:tblGrid>
                <a:gridCol w="1550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2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98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Publisher </a:t>
                      </a:r>
                    </a:p>
                  </a:txBody>
                  <a:tcPr marL="9525" marR="9525" marT="953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Publisher Contact </a:t>
                      </a:r>
                    </a:p>
                  </a:txBody>
                  <a:tcPr marL="9525" marR="9525" marT="953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3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Pearson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01-756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31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Wiley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01-111</a:t>
                      </a:r>
                    </a:p>
                  </a:txBody>
                  <a:tcPr marL="9525" marR="9525" marT="9537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EF0761B5-149E-43D0-84C4-52A9CF506D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3949" y="1123716"/>
          <a:ext cx="1723570" cy="3581399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Book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DBMS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971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ED9915DC-7A37-48C6-9A3D-F8746E5C5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4113" y="1394062"/>
          <a:ext cx="2993571" cy="2831685"/>
        </p:xfrm>
        <a:graphic>
          <a:graphicData uri="http://schemas.openxmlformats.org/drawingml/2006/table">
            <a:tbl>
              <a:tblPr/>
              <a:tblGrid>
                <a:gridCol w="9071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4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00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1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Customer ID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Customer Name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Shipping Address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01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Sukkur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Aamir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767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Sameer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Islamaabad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Karachi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841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43F8B7-107A-8C43-A349-D176087E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Home Work</a:t>
            </a:r>
            <a:endParaRPr lang="en-US" dirty="0"/>
          </a:p>
        </p:txBody>
      </p:sp>
      <p:pic>
        <p:nvPicPr>
          <p:cNvPr id="99331" name="Picture 3">
            <a:extLst>
              <a:ext uri="{FF2B5EF4-FFF2-40B4-BE49-F238E27FC236}">
                <a16:creationId xmlns="" xmlns:a16="http://schemas.microsoft.com/office/drawing/2014/main" id="{29CE57F6-C5CC-3544-99BB-B9A853B69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9" y="2301875"/>
            <a:ext cx="9770295" cy="250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29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 14 of Database Systems: A </a:t>
            </a:r>
            <a:r>
              <a:rPr lang="en-US" dirty="0"/>
              <a:t>Practical Approach to Design, </a:t>
            </a:r>
            <a:r>
              <a:rPr lang="en-US" dirty="0" smtClean="0"/>
              <a:t>Implementation, and Management by Thomas </a:t>
            </a:r>
            <a:r>
              <a:rPr lang="en-US" dirty="0" err="1" smtClean="0"/>
              <a:t>Conolly</a:t>
            </a:r>
            <a:r>
              <a:rPr lang="en-US" dirty="0" smtClean="0"/>
              <a:t> 6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</a:p>
          <a:p>
            <a:r>
              <a:rPr lang="en-US" smtClean="0"/>
              <a:t>Chapter 8 </a:t>
            </a:r>
            <a:r>
              <a:rPr lang="en-US" dirty="0" smtClean="0"/>
              <a:t>of Database System Concepts by Abraham </a:t>
            </a:r>
            <a:r>
              <a:rPr lang="en-US" dirty="0" err="1" smtClean="0"/>
              <a:t>Silberschatz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49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www.db-book.com/db6/slide-dir/index.html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www.pearson.com/us/higher-education/product/Connolly-Powerpoint-Slides-for-Database-Systems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7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>
          <a:xfrm>
            <a:off x="631676" y="513921"/>
            <a:ext cx="8686800" cy="1143000"/>
          </a:xfrm>
        </p:spPr>
        <p:txBody>
          <a:bodyPr/>
          <a:lstStyle/>
          <a:p>
            <a:r>
              <a:rPr lang="en-US" altLang="zh-TW" sz="4400" dirty="0"/>
              <a:t>Example of Dependency Preservation</a:t>
            </a:r>
            <a:endParaRPr lang="en-US" altLang="en-US" dirty="0" smtClean="0"/>
          </a:p>
        </p:txBody>
      </p:sp>
      <p:sp>
        <p:nvSpPr>
          <p:cNvPr id="36867" name="Content Placeholder 1"/>
          <p:cNvSpPr>
            <a:spLocks noGrp="1"/>
          </p:cNvSpPr>
          <p:nvPr>
            <p:ph idx="1"/>
          </p:nvPr>
        </p:nvSpPr>
        <p:spPr bwMode="auto">
          <a:xfrm>
            <a:off x="860276" y="1752583"/>
            <a:ext cx="2411430" cy="460802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R(A B C D)</a:t>
            </a:r>
            <a:br>
              <a:rPr lang="en-US" altLang="en-US" dirty="0" smtClean="0"/>
            </a:br>
            <a:endParaRPr lang="en-US" altLang="en-US" dirty="0" smtClean="0"/>
          </a:p>
          <a:p>
            <a:r>
              <a:rPr lang="en-US" altLang="en-US" dirty="0" smtClean="0"/>
              <a:t>FD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:  </a:t>
            </a:r>
            <a:r>
              <a:rPr lang="en-US" altLang="zh-TW" dirty="0" smtClean="0"/>
              <a:t>A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B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:  B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C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:  C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D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en-US" dirty="0" smtClean="0">
                <a:ea typeface="PMingLiU" pitchFamily="18" charset="-120"/>
              </a:rPr>
              <a:t>Decomposition:</a:t>
            </a:r>
            <a:br>
              <a:rPr lang="en-US" altLang="en-US" dirty="0" smtClean="0">
                <a:ea typeface="PMingLiU" pitchFamily="18" charset="-120"/>
              </a:rPr>
            </a:br>
            <a:endParaRPr lang="en-US" altLang="en-US" dirty="0" smtClean="0">
              <a:ea typeface="PMingLiU" pitchFamily="18" charset="-120"/>
            </a:endParaRP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1</a:t>
            </a:r>
            <a:r>
              <a:rPr lang="en-US" altLang="en-US" dirty="0" smtClean="0">
                <a:ea typeface="PMingLiU" pitchFamily="18" charset="-120"/>
              </a:rPr>
              <a:t>(A B C)</a:t>
            </a:r>
            <a:endParaRPr lang="en-US" altLang="en-US" dirty="0">
              <a:ea typeface="PMingLiU" pitchFamily="18" charset="-120"/>
            </a:endParaRP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2</a:t>
            </a:r>
            <a:r>
              <a:rPr lang="en-US" altLang="en-US" dirty="0" smtClean="0">
                <a:ea typeface="PMingLiU" pitchFamily="18" charset="-120"/>
              </a:rPr>
              <a:t>(C D)</a:t>
            </a:r>
            <a:endParaRPr lang="en-US" altLang="en-US" dirty="0" smtClean="0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4975076" y="2336868"/>
            <a:ext cx="1185844" cy="512133"/>
            <a:chOff x="1295037" y="2970211"/>
            <a:chExt cx="2283269" cy="535784"/>
          </a:xfrm>
        </p:grpSpPr>
        <p:grpSp>
          <p:nvGrpSpPr>
            <p:cNvPr id="17" name="Group 20"/>
            <p:cNvGrpSpPr>
              <a:grpSpLocks/>
            </p:cNvGrpSpPr>
            <p:nvPr/>
          </p:nvGrpSpPr>
          <p:grpSpPr bwMode="auto">
            <a:xfrm>
              <a:off x="1295037" y="2970211"/>
              <a:ext cx="988731" cy="228265"/>
              <a:chOff x="1295037" y="3581399"/>
              <a:chExt cx="988731" cy="228265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295037" y="3809664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9"/>
          <p:cNvSpPr txBox="1">
            <a:spLocks noChangeArrowheads="1"/>
          </p:cNvSpPr>
          <p:nvPr/>
        </p:nvSpPr>
        <p:spPr bwMode="auto">
          <a:xfrm>
            <a:off x="6352081" y="2463311"/>
            <a:ext cx="723842" cy="37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Box 60"/>
          <p:cNvSpPr txBox="1">
            <a:spLocks noChangeArrowheads="1"/>
          </p:cNvSpPr>
          <p:nvPr/>
        </p:nvSpPr>
        <p:spPr bwMode="auto">
          <a:xfrm>
            <a:off x="7606810" y="3167229"/>
            <a:ext cx="723842" cy="37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TextBox 30"/>
          <p:cNvSpPr txBox="1">
            <a:spLocks noChangeArrowheads="1"/>
          </p:cNvSpPr>
          <p:nvPr/>
        </p:nvSpPr>
        <p:spPr bwMode="auto">
          <a:xfrm>
            <a:off x="4063453" y="1702928"/>
            <a:ext cx="408451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</a:t>
            </a:r>
            <a:r>
              <a:rPr lang="en-US" altLang="en-US" sz="4400" b="1" baseline="-25000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1</a:t>
            </a:r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( </a:t>
            </a:r>
            <a:r>
              <a:rPr lang="en-US" altLang="en-US" sz="4400" b="1" dirty="0" smtClean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A    </a:t>
            </a:r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B    C  )</a:t>
            </a:r>
          </a:p>
        </p:txBody>
      </p: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5969825" y="3135373"/>
            <a:ext cx="1488353" cy="437812"/>
            <a:chOff x="1295038" y="2970212"/>
            <a:chExt cx="2283268" cy="535783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1"/>
          <p:cNvGrpSpPr>
            <a:grpSpLocks/>
          </p:cNvGrpSpPr>
          <p:nvPr/>
        </p:nvGrpSpPr>
        <p:grpSpPr bwMode="auto">
          <a:xfrm>
            <a:off x="5309987" y="4855370"/>
            <a:ext cx="1319676" cy="536575"/>
            <a:chOff x="1295038" y="2970212"/>
            <a:chExt cx="2283268" cy="535783"/>
          </a:xfrm>
        </p:grpSpPr>
        <p:grpSp>
          <p:nvGrpSpPr>
            <p:cNvPr id="28" name="Group 20"/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59"/>
          <p:cNvSpPr txBox="1">
            <a:spLocks noChangeArrowheads="1"/>
          </p:cNvSpPr>
          <p:nvPr/>
        </p:nvSpPr>
        <p:spPr bwMode="auto">
          <a:xfrm>
            <a:off x="7038045" y="4969670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7" name="TextBox 30"/>
          <p:cNvSpPr txBox="1">
            <a:spLocks noChangeArrowheads="1"/>
          </p:cNvSpPr>
          <p:nvPr/>
        </p:nvSpPr>
        <p:spPr bwMode="auto">
          <a:xfrm>
            <a:off x="4063453" y="4088531"/>
            <a:ext cx="32480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</a:t>
            </a:r>
            <a:r>
              <a:rPr lang="en-US" altLang="en-US" sz="4400" b="1" baseline="-25000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2</a:t>
            </a:r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(  C    D  )</a:t>
            </a:r>
          </a:p>
        </p:txBody>
      </p:sp>
      <p:sp>
        <p:nvSpPr>
          <p:cNvPr id="37" name="TextBox 58"/>
          <p:cNvSpPr txBox="1">
            <a:spLocks noChangeArrowheads="1"/>
          </p:cNvSpPr>
          <p:nvPr/>
        </p:nvSpPr>
        <p:spPr bwMode="auto">
          <a:xfrm>
            <a:off x="4063453" y="5819198"/>
            <a:ext cx="6705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Has all 3 functional dependencies!</a:t>
            </a:r>
          </a:p>
          <a:p>
            <a:pPr eaLnBrk="1" hangingPunct="1"/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Therefore, it’s preserving the dependencies</a:t>
            </a:r>
          </a:p>
        </p:txBody>
      </p:sp>
    </p:spTree>
    <p:extLst>
      <p:ext uri="{BB962C8B-B14F-4D97-AF65-F5344CB8AC3E}">
        <p14:creationId xmlns:p14="http://schemas.microsoft.com/office/powerpoint/2010/main" val="4269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2"/>
          <p:cNvSpPr>
            <a:spLocks noGrp="1"/>
          </p:cNvSpPr>
          <p:nvPr>
            <p:ph type="title"/>
          </p:nvPr>
        </p:nvSpPr>
        <p:spPr>
          <a:xfrm>
            <a:off x="845321" y="642107"/>
            <a:ext cx="9144000" cy="1143000"/>
          </a:xfrm>
        </p:spPr>
        <p:txBody>
          <a:bodyPr/>
          <a:lstStyle/>
          <a:p>
            <a:r>
              <a:rPr lang="en-US" altLang="zh-TW" sz="3800" dirty="0"/>
              <a:t>Example of Non-Dependency Preservation</a:t>
            </a:r>
            <a:endParaRPr lang="en-US" altLang="en-US" sz="3800" dirty="0"/>
          </a:p>
        </p:txBody>
      </p:sp>
      <p:sp>
        <p:nvSpPr>
          <p:cNvPr id="40963" name="Content Placeholder 1"/>
          <p:cNvSpPr>
            <a:spLocks noGrp="1"/>
          </p:cNvSpPr>
          <p:nvPr>
            <p:ph idx="1"/>
          </p:nvPr>
        </p:nvSpPr>
        <p:spPr bwMode="auto">
          <a:xfrm>
            <a:off x="907394" y="1943314"/>
            <a:ext cx="2540482" cy="4440708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dirty="0" smtClean="0"/>
              <a:t>R(A B C D)</a:t>
            </a:r>
            <a:br>
              <a:rPr lang="en-US" altLang="en-US" dirty="0" smtClean="0"/>
            </a:br>
            <a:endParaRPr lang="en-US" altLang="en-US" dirty="0" smtClean="0"/>
          </a:p>
          <a:p>
            <a:r>
              <a:rPr lang="en-US" altLang="en-US" dirty="0" smtClean="0"/>
              <a:t>FD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:  </a:t>
            </a:r>
            <a:r>
              <a:rPr lang="en-US" altLang="zh-TW" dirty="0" smtClean="0"/>
              <a:t>A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B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:  B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C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3</a:t>
            </a:r>
            <a:r>
              <a:rPr lang="en-US" altLang="zh-TW" dirty="0" smtClean="0"/>
              <a:t>:  C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D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en-US" dirty="0" smtClean="0">
                <a:ea typeface="PMingLiU" pitchFamily="18" charset="-120"/>
              </a:rPr>
              <a:t>Decomposition:</a:t>
            </a:r>
            <a:br>
              <a:rPr lang="en-US" altLang="en-US" dirty="0" smtClean="0">
                <a:ea typeface="PMingLiU" pitchFamily="18" charset="-120"/>
              </a:rPr>
            </a:br>
            <a:endParaRPr lang="en-US" altLang="en-US" dirty="0" smtClean="0">
              <a:ea typeface="PMingLiU" pitchFamily="18" charset="-120"/>
            </a:endParaRP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1</a:t>
            </a:r>
            <a:r>
              <a:rPr lang="en-US" altLang="en-US" dirty="0" smtClean="0">
                <a:ea typeface="PMingLiU" pitchFamily="18" charset="-120"/>
              </a:rPr>
              <a:t>(A C D)		</a:t>
            </a: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2</a:t>
            </a:r>
            <a:r>
              <a:rPr lang="en-US" altLang="en-US" dirty="0" smtClean="0">
                <a:ea typeface="PMingLiU" pitchFamily="18" charset="-120"/>
              </a:rPr>
              <a:t>(B C)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5" name="TextBox 60"/>
          <p:cNvSpPr txBox="1">
            <a:spLocks noChangeArrowheads="1"/>
          </p:cNvSpPr>
          <p:nvPr/>
        </p:nvSpPr>
        <p:spPr bwMode="auto">
          <a:xfrm>
            <a:off x="7107718" y="236453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TextBox 30"/>
          <p:cNvSpPr txBox="1">
            <a:spLocks noChangeArrowheads="1"/>
          </p:cNvSpPr>
          <p:nvPr/>
        </p:nvSpPr>
        <p:spPr bwMode="auto">
          <a:xfrm>
            <a:off x="3591004" y="1555695"/>
            <a:ext cx="42416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</a:t>
            </a:r>
            <a:r>
              <a:rPr lang="en-US" altLang="en-US" sz="4400" b="1" baseline="-25000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1</a:t>
            </a:r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(  A    C    D  )</a:t>
            </a: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5711809" y="2209248"/>
            <a:ext cx="1268394" cy="536575"/>
            <a:chOff x="1295038" y="2970212"/>
            <a:chExt cx="2283268" cy="535783"/>
          </a:xfrm>
        </p:grpSpPr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/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1"/>
          <p:cNvGrpSpPr>
            <a:grpSpLocks/>
          </p:cNvGrpSpPr>
          <p:nvPr/>
        </p:nvGrpSpPr>
        <p:grpSpPr bwMode="auto">
          <a:xfrm>
            <a:off x="4762483" y="3978902"/>
            <a:ext cx="1308803" cy="536575"/>
            <a:chOff x="1295038" y="2970212"/>
            <a:chExt cx="2283268" cy="535783"/>
          </a:xfrm>
        </p:grpSpPr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1295038" y="2970212"/>
              <a:ext cx="988729" cy="228262"/>
              <a:chOff x="1295038" y="3581400"/>
              <a:chExt cx="988729" cy="22826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1295038" y="3809663"/>
                <a:ext cx="98872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182492" y="3695532"/>
                <a:ext cx="226677" cy="158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2168844" y="3694739"/>
                <a:ext cx="228263" cy="15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 rot="5400000" flipH="1" flipV="1">
              <a:off x="1525521" y="3353027"/>
              <a:ext cx="304350" cy="15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676904" y="3502825"/>
              <a:ext cx="189981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3311207" y="3238896"/>
              <a:ext cx="532613" cy="1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59"/>
          <p:cNvSpPr txBox="1">
            <a:spLocks noChangeArrowheads="1"/>
          </p:cNvSpPr>
          <p:nvPr/>
        </p:nvSpPr>
        <p:spPr bwMode="auto">
          <a:xfrm>
            <a:off x="6451632" y="4132243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FD</a:t>
            </a:r>
            <a:r>
              <a:rPr lang="en-US" altLang="en-US" baseline="-2500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30"/>
          <p:cNvSpPr txBox="1">
            <a:spLocks noChangeArrowheads="1"/>
          </p:cNvSpPr>
          <p:nvPr/>
        </p:nvSpPr>
        <p:spPr bwMode="auto">
          <a:xfrm>
            <a:off x="3591004" y="3295076"/>
            <a:ext cx="32480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R</a:t>
            </a:r>
            <a:r>
              <a:rPr lang="en-US" altLang="en-US" sz="4400" b="1" baseline="-25000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2</a:t>
            </a:r>
            <a:r>
              <a:rPr lang="en-US" altLang="en-US" sz="4400" b="1" dirty="0">
                <a:solidFill>
                  <a:srgbClr val="000066"/>
                </a:solidFill>
                <a:latin typeface="Arial" panose="020B0604020202020204" pitchFamily="34" charset="0"/>
                <a:ea typeface="PMingLiU" pitchFamily="18" charset="-120"/>
                <a:cs typeface="Arial" panose="020B0604020202020204" pitchFamily="34" charset="0"/>
              </a:rPr>
              <a:t>(  B    C  )</a:t>
            </a:r>
          </a:p>
        </p:txBody>
      </p:sp>
      <p:sp>
        <p:nvSpPr>
          <p:cNvPr id="26" name="TextBox 58"/>
          <p:cNvSpPr txBox="1">
            <a:spLocks noChangeArrowheads="1"/>
          </p:cNvSpPr>
          <p:nvPr/>
        </p:nvSpPr>
        <p:spPr bwMode="auto">
          <a:xfrm>
            <a:off x="3602518" y="5493309"/>
            <a:ext cx="7848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Does not support FD</a:t>
            </a:r>
            <a:r>
              <a:rPr lang="en-US" altLang="en-US" b="1" baseline="-25000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1</a:t>
            </a:r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: A =&gt; B</a:t>
            </a:r>
          </a:p>
          <a:p>
            <a:pPr eaLnBrk="1" hangingPunct="1"/>
            <a:r>
              <a:rPr lang="en-US" altLang="en-US" b="1" dirty="0">
                <a:solidFill>
                  <a:srgbClr val="000066"/>
                </a:solidFill>
                <a:latin typeface="Lucida Sans Unicode" panose="020B0602030504020204" pitchFamily="34" charset="0"/>
                <a:cs typeface="Arial" panose="020B0604020202020204" pitchFamily="34" charset="0"/>
              </a:rPr>
              <a:t>Therefore, it does not preserve the dependencies</a:t>
            </a:r>
          </a:p>
        </p:txBody>
      </p:sp>
    </p:spTree>
    <p:extLst>
      <p:ext uri="{BB962C8B-B14F-4D97-AF65-F5344CB8AC3E}">
        <p14:creationId xmlns:p14="http://schemas.microsoft.com/office/powerpoint/2010/main" val="36605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2"/>
          <p:cNvSpPr>
            <a:spLocks noGrp="1"/>
          </p:cNvSpPr>
          <p:nvPr>
            <p:ph type="title"/>
          </p:nvPr>
        </p:nvSpPr>
        <p:spPr>
          <a:xfrm>
            <a:off x="881834" y="650386"/>
            <a:ext cx="6019800" cy="1143000"/>
          </a:xfrm>
        </p:spPr>
        <p:txBody>
          <a:bodyPr/>
          <a:lstStyle/>
          <a:p>
            <a:r>
              <a:rPr lang="en-US" altLang="zh-TW" sz="3800" dirty="0"/>
              <a:t>More </a:t>
            </a:r>
            <a:r>
              <a:rPr lang="en-US" altLang="zh-TW" sz="3800" dirty="0" smtClean="0"/>
              <a:t>Examples</a:t>
            </a:r>
            <a:endParaRPr lang="en-US" altLang="en-US" sz="3800" dirty="0"/>
          </a:p>
        </p:txBody>
      </p:sp>
      <p:sp>
        <p:nvSpPr>
          <p:cNvPr id="45059" name="Content Placeholder 1"/>
          <p:cNvSpPr>
            <a:spLocks noGrp="1"/>
          </p:cNvSpPr>
          <p:nvPr>
            <p:ph idx="1"/>
          </p:nvPr>
        </p:nvSpPr>
        <p:spPr bwMode="auto">
          <a:xfrm>
            <a:off x="948504" y="1793386"/>
            <a:ext cx="2610241" cy="449621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R(A B C D E)</a:t>
            </a:r>
            <a:br>
              <a:rPr lang="en-US" altLang="en-US" dirty="0" smtClean="0"/>
            </a:br>
            <a:endParaRPr lang="en-US" altLang="en-US" dirty="0" smtClean="0"/>
          </a:p>
          <a:p>
            <a:r>
              <a:rPr lang="en-US" altLang="en-US" dirty="0" smtClean="0"/>
              <a:t>FD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:  </a:t>
            </a:r>
            <a:r>
              <a:rPr lang="en-US" altLang="zh-TW" dirty="0" smtClean="0"/>
              <a:t>A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B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:  BC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D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en-US" dirty="0" smtClean="0">
                <a:ea typeface="PMingLiU" pitchFamily="18" charset="-120"/>
              </a:rPr>
              <a:t>Decomposition:</a:t>
            </a:r>
            <a:br>
              <a:rPr lang="en-US" altLang="en-US" dirty="0" smtClean="0">
                <a:ea typeface="PMingLiU" pitchFamily="18" charset="-120"/>
              </a:rPr>
            </a:br>
            <a:endParaRPr lang="en-US" altLang="en-US" dirty="0" smtClean="0">
              <a:ea typeface="PMingLiU" pitchFamily="18" charset="-120"/>
            </a:endParaRP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1</a:t>
            </a:r>
            <a:r>
              <a:rPr lang="en-US" altLang="en-US" dirty="0" smtClean="0">
                <a:ea typeface="PMingLiU" pitchFamily="18" charset="-120"/>
              </a:rPr>
              <a:t>(A C E)</a:t>
            </a: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2</a:t>
            </a:r>
            <a:r>
              <a:rPr lang="en-US" altLang="en-US" dirty="0" smtClean="0">
                <a:ea typeface="PMingLiU" pitchFamily="18" charset="-120"/>
              </a:rPr>
              <a:t>(B C D)	</a:t>
            </a: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3</a:t>
            </a:r>
            <a:r>
              <a:rPr lang="en-US" altLang="en-US" dirty="0" smtClean="0">
                <a:ea typeface="PMingLiU" pitchFamily="18" charset="-120"/>
              </a:rPr>
              <a:t>(A B)</a:t>
            </a:r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4809223" y="1793386"/>
            <a:ext cx="2808815" cy="4479998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R(A,  B,  C,  D,  E,  F )</a:t>
            </a:r>
            <a:br>
              <a:rPr lang="en-US" altLang="en-US" dirty="0" smtClean="0"/>
            </a:br>
            <a:endParaRPr lang="en-US" altLang="en-US" dirty="0" smtClean="0"/>
          </a:p>
          <a:p>
            <a:r>
              <a:rPr lang="en-US" altLang="en-US" dirty="0" smtClean="0"/>
              <a:t>FD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:  </a:t>
            </a:r>
            <a:r>
              <a:rPr lang="en-US" altLang="zh-TW" dirty="0" smtClean="0"/>
              <a:t>D</a:t>
            </a:r>
            <a:r>
              <a:rPr lang="en-US" altLang="en-US" dirty="0" smtClean="0">
                <a:ea typeface="PMingLiU" pitchFamily="18" charset="-120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 </a:t>
            </a:r>
            <a:r>
              <a:rPr lang="en-US" altLang="en-US" dirty="0" smtClean="0">
                <a:ea typeface="PMingLiU" pitchFamily="18" charset="-120"/>
              </a:rPr>
              <a:t>A, B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FD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:  C </a:t>
            </a:r>
            <a:r>
              <a:rPr lang="en-US" altLang="zh-TW" dirty="0" smtClean="0">
                <a:sym typeface="Wingdings" panose="05000000000000000000" pitchFamily="2" charset="2"/>
              </a:rPr>
              <a:t> E, F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en-US" dirty="0" smtClean="0">
                <a:ea typeface="PMingLiU" pitchFamily="18" charset="-120"/>
              </a:rPr>
              <a:t>Decomposition:</a:t>
            </a:r>
            <a:br>
              <a:rPr lang="en-US" altLang="en-US" dirty="0" smtClean="0">
                <a:ea typeface="PMingLiU" pitchFamily="18" charset="-120"/>
              </a:rPr>
            </a:br>
            <a:endParaRPr lang="en-US" altLang="en-US" dirty="0" smtClean="0">
              <a:ea typeface="PMingLiU" pitchFamily="18" charset="-120"/>
            </a:endParaRPr>
          </a:p>
          <a:p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1</a:t>
            </a:r>
            <a:r>
              <a:rPr lang="en-US" altLang="en-US" dirty="0" smtClean="0">
                <a:ea typeface="PMingLiU" pitchFamily="18" charset="-120"/>
              </a:rPr>
              <a:t>( A, C, D )</a:t>
            </a:r>
            <a:br>
              <a:rPr lang="en-US" altLang="en-US" dirty="0" smtClean="0">
                <a:ea typeface="PMingLiU" pitchFamily="18" charset="-120"/>
              </a:rPr>
            </a:br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2</a:t>
            </a:r>
            <a:r>
              <a:rPr lang="en-US" altLang="en-US" dirty="0" smtClean="0">
                <a:ea typeface="PMingLiU" pitchFamily="18" charset="-120"/>
              </a:rPr>
              <a:t>( A, D, B ) </a:t>
            </a:r>
            <a:br>
              <a:rPr lang="en-US" altLang="en-US" dirty="0" smtClean="0">
                <a:ea typeface="PMingLiU" pitchFamily="18" charset="-120"/>
              </a:rPr>
            </a:br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3</a:t>
            </a:r>
            <a:r>
              <a:rPr lang="en-US" altLang="en-US" dirty="0" smtClean="0">
                <a:ea typeface="PMingLiU" pitchFamily="18" charset="-120"/>
              </a:rPr>
              <a:t>( D, E, F )</a:t>
            </a:r>
            <a:br>
              <a:rPr lang="en-US" altLang="en-US" dirty="0" smtClean="0">
                <a:ea typeface="PMingLiU" pitchFamily="18" charset="-120"/>
              </a:rPr>
            </a:br>
            <a:r>
              <a:rPr lang="en-US" altLang="en-US" dirty="0" smtClean="0">
                <a:ea typeface="PMingLiU" pitchFamily="18" charset="-120"/>
              </a:rPr>
              <a:t>R</a:t>
            </a:r>
            <a:r>
              <a:rPr lang="en-US" altLang="en-US" baseline="-25000" dirty="0" smtClean="0">
                <a:ea typeface="PMingLiU" pitchFamily="18" charset="-120"/>
              </a:rPr>
              <a:t>4</a:t>
            </a:r>
            <a:r>
              <a:rPr lang="en-US" altLang="en-US" dirty="0" smtClean="0">
                <a:ea typeface="PMingLiU" pitchFamily="18" charset="-120"/>
              </a:rPr>
              <a:t>( C, E, F )</a:t>
            </a:r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427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GB" altLang="en-US" dirty="0" smtClean="0"/>
              <a:t>The Process of Normalization</a:t>
            </a:r>
          </a:p>
        </p:txBody>
      </p:sp>
      <p:pic>
        <p:nvPicPr>
          <p:cNvPr id="78851" name="Picture 8" descr="C13NF0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" r="20686"/>
          <a:stretch>
            <a:fillRect/>
          </a:stretch>
        </p:blipFill>
        <p:spPr bwMode="auto">
          <a:xfrm>
            <a:off x="2083592" y="2595576"/>
            <a:ext cx="7920037" cy="3375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8853" name="Text Box 10"/>
          <p:cNvSpPr txBox="1">
            <a:spLocks noChangeArrowheads="1"/>
          </p:cNvSpPr>
          <p:nvPr/>
        </p:nvSpPr>
        <p:spPr bwMode="auto">
          <a:xfrm>
            <a:off x="4648200" y="6400800"/>
            <a:ext cx="3200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  <p:sp>
        <p:nvSpPr>
          <p:cNvPr id="3" name="Rectangle 2"/>
          <p:cNvSpPr/>
          <p:nvPr/>
        </p:nvSpPr>
        <p:spPr>
          <a:xfrm>
            <a:off x="804334" y="1696066"/>
            <a:ext cx="10193866" cy="7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ts val="1300"/>
              </a:spcBef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 normalization proceeds, the relations become progressively more restricted (stronger) in format and also less vulnerable to update anomalies.</a:t>
            </a:r>
          </a:p>
        </p:txBody>
      </p:sp>
    </p:spTree>
    <p:extLst>
      <p:ext uri="{BB962C8B-B14F-4D97-AF65-F5344CB8AC3E}">
        <p14:creationId xmlns:p14="http://schemas.microsoft.com/office/powerpoint/2010/main" val="402816790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en-US" b="1" dirty="0"/>
          </a:p>
          <a:p>
            <a:endParaRPr lang="en-GB" altLang="en-US" b="1" dirty="0"/>
          </a:p>
          <a:p>
            <a:endParaRPr lang="en-GB" altLang="en-US" b="1" dirty="0"/>
          </a:p>
        </p:txBody>
      </p:sp>
      <p:pic>
        <p:nvPicPr>
          <p:cNvPr id="80900" name="Picture 7" descr="C13NF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" b="15108"/>
          <a:stretch>
            <a:fillRect/>
          </a:stretch>
        </p:blipFill>
        <p:spPr bwMode="auto">
          <a:xfrm>
            <a:off x="3197754" y="105833"/>
            <a:ext cx="7989644" cy="659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32189" y="2395987"/>
            <a:ext cx="3843867" cy="11049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Autofit/>
          </a:bodyPr>
          <a:lstStyle/>
          <a:p>
            <a:r>
              <a:rPr lang="en-GB" altLang="en-US" dirty="0"/>
              <a:t>Normalization</a:t>
            </a:r>
            <a:br>
              <a:rPr lang="en-GB" altLang="en-US" dirty="0"/>
            </a:br>
            <a:r>
              <a:rPr lang="en-GB" altLang="en-US" dirty="0"/>
              <a:t>Process</a:t>
            </a:r>
            <a:endParaRPr lang="en-GB" altLang="en-US" dirty="0" smtClean="0"/>
          </a:p>
        </p:txBody>
      </p:sp>
      <p:sp>
        <p:nvSpPr>
          <p:cNvPr id="80902" name="Text Box 9"/>
          <p:cNvSpPr txBox="1">
            <a:spLocks noChangeArrowheads="1"/>
          </p:cNvSpPr>
          <p:nvPr/>
        </p:nvSpPr>
        <p:spPr bwMode="auto">
          <a:xfrm>
            <a:off x="4648200" y="6583364"/>
            <a:ext cx="3200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200"/>
              <a:t>© Pearson Education Limited 1995, 2005</a:t>
            </a:r>
          </a:p>
        </p:txBody>
      </p:sp>
    </p:spTree>
    <p:extLst>
      <p:ext uri="{BB962C8B-B14F-4D97-AF65-F5344CB8AC3E}">
        <p14:creationId xmlns:p14="http://schemas.microsoft.com/office/powerpoint/2010/main" val="20365039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0E9A459-E456-48A8-881C-3844D29F486C}" vid="{2D994757-5801-47AB-817C-C67C4402F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5510</TotalTime>
  <Words>1717</Words>
  <Application>Microsoft Office PowerPoint</Application>
  <PresentationFormat>Widescreen</PresentationFormat>
  <Paragraphs>656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PMingLiU</vt:lpstr>
      <vt:lpstr>PMingLiU</vt:lpstr>
      <vt:lpstr>Arial</vt:lpstr>
      <vt:lpstr>Calibri</vt:lpstr>
      <vt:lpstr>Calibri Light</vt:lpstr>
      <vt:lpstr>Greek Symbols</vt:lpstr>
      <vt:lpstr>Helvetica</vt:lpstr>
      <vt:lpstr>Lucida Sans Unicode</vt:lpstr>
      <vt:lpstr>Monotype Sorts</vt:lpstr>
      <vt:lpstr>Symbol</vt:lpstr>
      <vt:lpstr>Tahoma</vt:lpstr>
      <vt:lpstr>Times New Roman</vt:lpstr>
      <vt:lpstr>Wingdings</vt:lpstr>
      <vt:lpstr>Theme1</vt:lpstr>
      <vt:lpstr>Lecture 25-27</vt:lpstr>
      <vt:lpstr>Outline</vt:lpstr>
      <vt:lpstr>Lossless-join and Dependency Preservation Properties</vt:lpstr>
      <vt:lpstr>Example of Lossless-Join Decomposition </vt:lpstr>
      <vt:lpstr>Example of Dependency Preservation</vt:lpstr>
      <vt:lpstr>Example of Non-Dependency Preservation</vt:lpstr>
      <vt:lpstr>More Examples</vt:lpstr>
      <vt:lpstr>The Process of Normalization</vt:lpstr>
      <vt:lpstr>Normalization Process</vt:lpstr>
      <vt:lpstr>Unnormalized Form (UNF)</vt:lpstr>
      <vt:lpstr>First Normal Form (1NF)</vt:lpstr>
      <vt:lpstr>UNF to 1NF</vt:lpstr>
      <vt:lpstr>Example</vt:lpstr>
      <vt:lpstr>Second Normal Form (2NF)</vt:lpstr>
      <vt:lpstr>1NF to 2NF</vt:lpstr>
      <vt:lpstr>Example</vt:lpstr>
      <vt:lpstr>Third Normal Form (3NF)</vt:lpstr>
      <vt:lpstr>2NF to 3NF</vt:lpstr>
      <vt:lpstr>Example</vt:lpstr>
      <vt:lpstr>General Definitions of 2NF and 3NF </vt:lpstr>
      <vt:lpstr>Example - A Report</vt:lpstr>
      <vt:lpstr>Example - UNF</vt:lpstr>
      <vt:lpstr>Example - Normalization UNF to 1NF</vt:lpstr>
      <vt:lpstr>Example - UNF to 1NF (Alternative)</vt:lpstr>
      <vt:lpstr>FDs for Customer_Rental Relation</vt:lpstr>
      <vt:lpstr>Customer_Rental to 2NF Relations</vt:lpstr>
      <vt:lpstr>Property_Owner to 3NF Relations</vt:lpstr>
      <vt:lpstr>Process of Decomposition</vt:lpstr>
      <vt:lpstr>Summary</vt:lpstr>
      <vt:lpstr>Example 2 - UNF</vt:lpstr>
      <vt:lpstr>Table in 1NF</vt:lpstr>
      <vt:lpstr>Tables in 2NF</vt:lpstr>
      <vt:lpstr>Tables in 3NF</vt:lpstr>
      <vt:lpstr>Boyce-Codd Normal Form</vt:lpstr>
      <vt:lpstr>Boyce-Codd Normal Form</vt:lpstr>
      <vt:lpstr>Normalization - Example</vt:lpstr>
      <vt:lpstr>Normalization – 1NF</vt:lpstr>
      <vt:lpstr>Normalization – 2NF</vt:lpstr>
      <vt:lpstr>Normalization – 2NF</vt:lpstr>
      <vt:lpstr>Normalization – 3NF</vt:lpstr>
      <vt:lpstr>Normalization – 3NF</vt:lpstr>
      <vt:lpstr>Home Work</vt:lpstr>
      <vt:lpstr>Suggested Reading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01</dc:title>
  <dc:creator>Marina Rajput</dc:creator>
  <cp:lastModifiedBy>Marina Rajput</cp:lastModifiedBy>
  <cp:revision>305</cp:revision>
  <dcterms:created xsi:type="dcterms:W3CDTF">2020-01-09T04:53:40Z</dcterms:created>
  <dcterms:modified xsi:type="dcterms:W3CDTF">2024-04-18T06:59:12Z</dcterms:modified>
</cp:coreProperties>
</file>